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C"/>
    <a:srgbClr val="DFEDF7"/>
    <a:srgbClr val="95C7EB"/>
    <a:srgbClr val="57A5DF"/>
    <a:srgbClr val="066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7F04C4-8612-4B5C-81B5-8E057E2C9FEF}" v="11" dt="2026-08-03T03:24:26.02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47" autoAdjust="0"/>
  </p:normalViewPr>
  <p:slideViewPr>
    <p:cSldViewPr>
      <p:cViewPr varScale="1">
        <p:scale>
          <a:sx n="100" d="100"/>
          <a:sy n="100" d="100"/>
        </p:scale>
        <p:origin x="106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11813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D7C1A-F57A-4244-8DDB-87277800D2A9}" type="datetimeFigureOut">
              <a:rPr lang="en-AU" smtClean="0"/>
              <a:t>17/08/2026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0600" y="3300413"/>
            <a:ext cx="79248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11813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C068B-4329-44D9-8CD8-00F6979A27F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601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FC068B-4329-44D9-8CD8-00F6979A27FE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1879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5712101"/>
            <a:ext cx="9906000" cy="11458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906000" cy="671195"/>
          </a:xfrm>
          <a:custGeom>
            <a:avLst/>
            <a:gdLst/>
            <a:ahLst/>
            <a:cxnLst/>
            <a:rect l="l" t="t" r="r" b="b"/>
            <a:pathLst>
              <a:path w="9906000" h="671195">
                <a:moveTo>
                  <a:pt x="0" y="670670"/>
                </a:moveTo>
                <a:lnTo>
                  <a:pt x="0" y="0"/>
                </a:lnTo>
                <a:lnTo>
                  <a:pt x="9906000" y="0"/>
                </a:lnTo>
                <a:lnTo>
                  <a:pt x="9906000" y="670670"/>
                </a:lnTo>
                <a:lnTo>
                  <a:pt x="0" y="670670"/>
                </a:lnTo>
                <a:close/>
              </a:path>
            </a:pathLst>
          </a:custGeom>
          <a:solidFill>
            <a:srgbClr val="112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712101"/>
            <a:ext cx="9906000" cy="11458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5903939" y="787650"/>
            <a:ext cx="3830320" cy="277495"/>
          </a:xfrm>
          <a:custGeom>
            <a:avLst/>
            <a:gdLst/>
            <a:ahLst/>
            <a:cxnLst/>
            <a:rect l="l" t="t" r="r" b="b"/>
            <a:pathLst>
              <a:path w="3830320" h="277494">
                <a:moveTo>
                  <a:pt x="3691458" y="0"/>
                </a:moveTo>
                <a:lnTo>
                  <a:pt x="0" y="0"/>
                </a:lnTo>
                <a:lnTo>
                  <a:pt x="0" y="276998"/>
                </a:lnTo>
                <a:lnTo>
                  <a:pt x="3691458" y="276998"/>
                </a:lnTo>
                <a:lnTo>
                  <a:pt x="3829955" y="138501"/>
                </a:lnTo>
                <a:lnTo>
                  <a:pt x="3691458" y="0"/>
                </a:lnTo>
                <a:close/>
              </a:path>
            </a:pathLst>
          </a:custGeom>
          <a:solidFill>
            <a:srgbClr val="00B2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408231" y="787650"/>
            <a:ext cx="3296285" cy="277495"/>
          </a:xfrm>
          <a:custGeom>
            <a:avLst/>
            <a:gdLst/>
            <a:ahLst/>
            <a:cxnLst/>
            <a:rect l="l" t="t" r="r" b="b"/>
            <a:pathLst>
              <a:path w="3296285" h="277494">
                <a:moveTo>
                  <a:pt x="3157214" y="0"/>
                </a:moveTo>
                <a:lnTo>
                  <a:pt x="0" y="0"/>
                </a:lnTo>
                <a:lnTo>
                  <a:pt x="0" y="276998"/>
                </a:lnTo>
                <a:lnTo>
                  <a:pt x="3157214" y="276998"/>
                </a:lnTo>
                <a:lnTo>
                  <a:pt x="3295712" y="138501"/>
                </a:lnTo>
                <a:lnTo>
                  <a:pt x="3157214" y="0"/>
                </a:lnTo>
                <a:close/>
              </a:path>
            </a:pathLst>
          </a:custGeom>
          <a:solidFill>
            <a:srgbClr val="1322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787650"/>
            <a:ext cx="2187575" cy="277495"/>
          </a:xfrm>
          <a:custGeom>
            <a:avLst/>
            <a:gdLst/>
            <a:ahLst/>
            <a:cxnLst/>
            <a:rect l="l" t="t" r="r" b="b"/>
            <a:pathLst>
              <a:path w="2187575" h="277494">
                <a:moveTo>
                  <a:pt x="2048944" y="0"/>
                </a:moveTo>
                <a:lnTo>
                  <a:pt x="0" y="0"/>
                </a:lnTo>
                <a:lnTo>
                  <a:pt x="0" y="276998"/>
                </a:lnTo>
                <a:lnTo>
                  <a:pt x="2048944" y="276998"/>
                </a:lnTo>
                <a:lnTo>
                  <a:pt x="2187441" y="138499"/>
                </a:lnTo>
                <a:lnTo>
                  <a:pt x="2048944" y="0"/>
                </a:lnTo>
                <a:close/>
              </a:path>
            </a:pathLst>
          </a:custGeom>
          <a:solidFill>
            <a:srgbClr val="95C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95277" y="1814592"/>
            <a:ext cx="3703320" cy="4543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0387" y="142747"/>
            <a:ext cx="9405224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tlv1.guidelines.org.a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5448" y="807211"/>
            <a:ext cx="1346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chemeClr val="bg1"/>
                </a:solidFill>
                <a:latin typeface="Gill Sans MT"/>
                <a:cs typeface="Gill Sans MT"/>
              </a:rPr>
              <a:t>1. </a:t>
            </a:r>
            <a:r>
              <a:rPr sz="1200" b="1" spc="-120" dirty="0">
                <a:solidFill>
                  <a:schemeClr val="bg1"/>
                </a:solidFill>
                <a:latin typeface="Gill Sans MT"/>
                <a:cs typeface="Gill Sans MT"/>
              </a:rPr>
              <a:t>What </a:t>
            </a:r>
            <a:r>
              <a:rPr sz="1200" b="1" spc="40" dirty="0">
                <a:solidFill>
                  <a:schemeClr val="bg1"/>
                </a:solidFill>
                <a:latin typeface="Gill Sans MT"/>
                <a:cs typeface="Gill Sans MT"/>
              </a:rPr>
              <a:t>is</a:t>
            </a:r>
            <a:r>
              <a:rPr sz="1200" b="1" spc="-60" dirty="0">
                <a:solidFill>
                  <a:schemeClr val="bg1"/>
                </a:solidFill>
                <a:latin typeface="Gill Sans MT"/>
                <a:cs typeface="Gill Sans MT"/>
              </a:rPr>
              <a:t> </a:t>
            </a:r>
            <a:r>
              <a:rPr sz="1200" b="1" spc="-35" dirty="0">
                <a:solidFill>
                  <a:schemeClr val="bg1"/>
                </a:solidFill>
                <a:latin typeface="Gill Sans MT"/>
                <a:cs typeface="Gill Sans MT"/>
              </a:rPr>
              <a:t>HTLV-1?</a:t>
            </a:r>
            <a:endParaRPr sz="1200" dirty="0">
              <a:solidFill>
                <a:schemeClr val="bg1"/>
              </a:solidFill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63947" y="160197"/>
            <a:ext cx="915099" cy="385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64492" y="200659"/>
            <a:ext cx="3030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FFFFFF"/>
                </a:solidFill>
                <a:latin typeface="Gill Sans MT"/>
                <a:cs typeface="Gill Sans MT"/>
              </a:rPr>
              <a:t>DECISION </a:t>
            </a:r>
            <a:r>
              <a:rPr sz="1800" spc="-30" dirty="0">
                <a:solidFill>
                  <a:srgbClr val="FFFFFF"/>
                </a:solidFill>
                <a:latin typeface="Gill Sans MT"/>
                <a:cs typeface="Gill Sans MT"/>
              </a:rPr>
              <a:t>MAKING </a:t>
            </a:r>
            <a:r>
              <a:rPr sz="1800" spc="-55" dirty="0">
                <a:solidFill>
                  <a:srgbClr val="FFFFFF"/>
                </a:solidFill>
                <a:latin typeface="Gill Sans MT"/>
                <a:cs typeface="Gill Sans MT"/>
              </a:rPr>
              <a:t>IN</a:t>
            </a:r>
            <a:r>
              <a:rPr sz="1800" spc="-2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Gill Sans MT"/>
                <a:cs typeface="Gill Sans MT"/>
              </a:rPr>
              <a:t>HTLV-1</a:t>
            </a:r>
            <a:endParaRPr sz="1800">
              <a:latin typeface="Gill Sans MT"/>
              <a:cs typeface="Gill Sans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52710" y="807211"/>
            <a:ext cx="1695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2. </a:t>
            </a:r>
            <a:r>
              <a:rPr sz="1200" b="1" spc="-65" dirty="0">
                <a:solidFill>
                  <a:srgbClr val="FFFFFF"/>
                </a:solidFill>
                <a:latin typeface="Gill Sans MT"/>
                <a:cs typeface="Gill Sans MT"/>
              </a:rPr>
              <a:t>HTLV-1</a:t>
            </a:r>
            <a:r>
              <a:rPr sz="1200" b="1" spc="-10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Gill Sans MT"/>
                <a:cs typeface="Gill Sans MT"/>
              </a:rPr>
              <a:t>Transmission</a:t>
            </a:r>
            <a:endParaRPr sz="1200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8962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H</a:t>
            </a:r>
            <a:r>
              <a:rPr spc="-30" dirty="0"/>
              <a:t>T</a:t>
            </a:r>
            <a:r>
              <a:rPr spc="80" dirty="0"/>
              <a:t>L</a:t>
            </a:r>
            <a:r>
              <a:rPr spc="20" dirty="0"/>
              <a:t>V</a:t>
            </a:r>
            <a:r>
              <a:rPr spc="-90" dirty="0"/>
              <a:t>-</a:t>
            </a:r>
            <a:r>
              <a:rPr spc="130" dirty="0"/>
              <a:t>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08229" y="1073631"/>
            <a:ext cx="3337560" cy="774700"/>
          </a:xfrm>
          <a:prstGeom prst="rect">
            <a:avLst/>
          </a:prstGeom>
          <a:solidFill>
            <a:srgbClr val="132247">
              <a:alpha val="7449"/>
            </a:srgbClr>
          </a:solidFill>
        </p:spPr>
        <p:txBody>
          <a:bodyPr vert="horz" wrap="square" lIns="0" tIns="91440" rIns="0" bIns="0" rtlCol="0">
            <a:spAutoFit/>
          </a:bodyPr>
          <a:lstStyle/>
          <a:p>
            <a:pPr marL="107950" marR="122555">
              <a:lnSpc>
                <a:spcPct val="114199"/>
              </a:lnSpc>
              <a:spcBef>
                <a:spcPts val="720"/>
              </a:spcBef>
            </a:pP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50" dirty="0">
                <a:latin typeface="Lucida Sans"/>
                <a:cs typeface="Lucida Sans"/>
              </a:rPr>
              <a:t>thought </a:t>
            </a:r>
            <a:r>
              <a:rPr sz="800" spc="-40" dirty="0">
                <a:latin typeface="Lucida Sans"/>
                <a:cs typeface="Lucida Sans"/>
              </a:rPr>
              <a:t>to be </a:t>
            </a:r>
            <a:r>
              <a:rPr sz="800" spc="-30" dirty="0">
                <a:latin typeface="Lucida Sans"/>
                <a:cs typeface="Lucida Sans"/>
              </a:rPr>
              <a:t>almost </a:t>
            </a:r>
            <a:r>
              <a:rPr sz="800" spc="-45" dirty="0">
                <a:latin typeface="Lucida Sans"/>
                <a:cs typeface="Lucida Sans"/>
              </a:rPr>
              <a:t>entirely, although not </a:t>
            </a:r>
            <a:r>
              <a:rPr sz="800" spc="-40" dirty="0">
                <a:latin typeface="Lucida Sans"/>
                <a:cs typeface="Lucida Sans"/>
              </a:rPr>
              <a:t>exclusively,  transmitted </a:t>
            </a:r>
            <a:r>
              <a:rPr sz="800" spc="-25" dirty="0">
                <a:latin typeface="Lucida Sans"/>
                <a:cs typeface="Lucida Sans"/>
              </a:rPr>
              <a:t>via </a:t>
            </a:r>
            <a:r>
              <a:rPr sz="800" spc="-35" dirty="0">
                <a:latin typeface="Lucida Sans"/>
                <a:cs typeface="Lucida Sans"/>
              </a:rPr>
              <a:t>direct </a:t>
            </a:r>
            <a:r>
              <a:rPr sz="800" spc="-25" dirty="0">
                <a:latin typeface="Lucida Sans"/>
                <a:cs typeface="Lucida Sans"/>
              </a:rPr>
              <a:t>contact </a:t>
            </a:r>
            <a:r>
              <a:rPr sz="800" spc="-35" dirty="0">
                <a:latin typeface="Lucida Sans"/>
                <a:cs typeface="Lucida Sans"/>
              </a:rPr>
              <a:t>between </a:t>
            </a:r>
            <a:r>
              <a:rPr sz="800" spc="-30" dirty="0">
                <a:latin typeface="Lucida Sans"/>
                <a:cs typeface="Lucida Sans"/>
              </a:rPr>
              <a:t>infected </a:t>
            </a:r>
            <a:r>
              <a:rPr sz="800" spc="-40" dirty="0">
                <a:latin typeface="Lucida Sans"/>
                <a:cs typeface="Lucida Sans"/>
              </a:rPr>
              <a:t>and uninfected </a:t>
            </a:r>
            <a:r>
              <a:rPr sz="800" spc="-20" dirty="0">
                <a:latin typeface="Lucida Sans"/>
                <a:cs typeface="Lucida Sans"/>
              </a:rPr>
              <a:t>cells.  </a:t>
            </a:r>
            <a:r>
              <a:rPr sz="800" spc="-40" dirty="0">
                <a:latin typeface="Lucida Sans"/>
                <a:cs typeface="Lucida Sans"/>
              </a:rPr>
              <a:t>In </a:t>
            </a:r>
            <a:r>
              <a:rPr sz="800" spc="-25" dirty="0">
                <a:latin typeface="Lucida Sans"/>
                <a:cs typeface="Lucida Sans"/>
              </a:rPr>
              <a:t>practice </a:t>
            </a:r>
            <a:r>
              <a:rPr sz="800" spc="-35" dirty="0">
                <a:latin typeface="Lucida Sans"/>
                <a:cs typeface="Lucida Sans"/>
              </a:rPr>
              <a:t>this </a:t>
            </a:r>
            <a:r>
              <a:rPr sz="800" spc="-30" dirty="0">
                <a:latin typeface="Lucida Sans"/>
                <a:cs typeface="Lucida Sans"/>
              </a:rPr>
              <a:t>means transmission </a:t>
            </a:r>
            <a:r>
              <a:rPr sz="800" spc="-35" dirty="0">
                <a:latin typeface="Lucida Sans"/>
                <a:cs typeface="Lucida Sans"/>
              </a:rPr>
              <a:t>largely </a:t>
            </a:r>
            <a:r>
              <a:rPr sz="800" spc="-40" dirty="0">
                <a:latin typeface="Lucida Sans"/>
                <a:cs typeface="Lucida Sans"/>
              </a:rPr>
              <a:t>requires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transfer </a:t>
            </a:r>
            <a:r>
              <a:rPr sz="800" spc="-25" dirty="0">
                <a:latin typeface="Lucida Sans"/>
                <a:cs typeface="Lucida Sans"/>
              </a:rPr>
              <a:t>of  </a:t>
            </a:r>
            <a:r>
              <a:rPr sz="800" spc="-35" dirty="0">
                <a:latin typeface="Lucida Sans"/>
                <a:cs typeface="Lucida Sans"/>
              </a:rPr>
              <a:t>cell-containing fluids </a:t>
            </a:r>
            <a:r>
              <a:rPr sz="800" spc="-30" dirty="0">
                <a:latin typeface="Lucida Sans"/>
                <a:cs typeface="Lucida Sans"/>
              </a:rPr>
              <a:t>such </a:t>
            </a:r>
            <a:r>
              <a:rPr sz="800" spc="-5" dirty="0">
                <a:latin typeface="Lucida Sans"/>
                <a:cs typeface="Lucida Sans"/>
              </a:rPr>
              <a:t>as </a:t>
            </a:r>
            <a:r>
              <a:rPr sz="800" spc="-55" dirty="0">
                <a:latin typeface="Lucida Sans"/>
                <a:cs typeface="Lucida Sans"/>
              </a:rPr>
              <a:t>blood, </a:t>
            </a:r>
            <a:r>
              <a:rPr sz="800" spc="-30" dirty="0">
                <a:latin typeface="Lucida Sans"/>
                <a:cs typeface="Lucida Sans"/>
              </a:rPr>
              <a:t>semen </a:t>
            </a:r>
            <a:r>
              <a:rPr sz="800" spc="-45" dirty="0">
                <a:latin typeface="Lucida Sans"/>
                <a:cs typeface="Lucida Sans"/>
              </a:rPr>
              <a:t>or </a:t>
            </a:r>
            <a:r>
              <a:rPr sz="800" spc="-30" dirty="0">
                <a:latin typeface="Lucida Sans"/>
                <a:cs typeface="Lucida Sans"/>
              </a:rPr>
              <a:t>breast</a:t>
            </a:r>
            <a:r>
              <a:rPr sz="800" spc="-195" dirty="0">
                <a:latin typeface="Lucida Sans"/>
                <a:cs typeface="Lucida Sans"/>
              </a:rPr>
              <a:t> </a:t>
            </a:r>
            <a:r>
              <a:rPr sz="800" spc="-50" dirty="0">
                <a:latin typeface="Lucida Sans"/>
                <a:cs typeface="Lucida Sans"/>
              </a:rPr>
              <a:t>milk.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3604" y="2369056"/>
            <a:ext cx="3350895" cy="3700145"/>
          </a:xfrm>
          <a:prstGeom prst="rect">
            <a:avLst/>
          </a:prstGeom>
          <a:solidFill>
            <a:srgbClr val="FAEFED"/>
          </a:solidFill>
        </p:spPr>
        <p:txBody>
          <a:bodyPr vert="horz" wrap="square" lIns="0" tIns="89535" rIns="0" bIns="0" rtlCol="0">
            <a:spAutoFit/>
          </a:bodyPr>
          <a:lstStyle/>
          <a:p>
            <a:pPr marL="107950" marR="175260">
              <a:lnSpc>
                <a:spcPct val="114399"/>
              </a:lnSpc>
              <a:spcBef>
                <a:spcPts val="705"/>
              </a:spcBef>
            </a:pPr>
            <a:r>
              <a:rPr sz="800" spc="-15" dirty="0">
                <a:latin typeface="Lucida Sans"/>
                <a:cs typeface="Lucida Sans"/>
              </a:rPr>
              <a:t>Most </a:t>
            </a:r>
            <a:r>
              <a:rPr sz="800" spc="-40" dirty="0">
                <a:latin typeface="Lucida Sans"/>
                <a:cs typeface="Lucida Sans"/>
              </a:rPr>
              <a:t>people with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35" dirty="0">
                <a:latin typeface="Lucida Sans"/>
                <a:cs typeface="Lucida Sans"/>
              </a:rPr>
              <a:t>infection will </a:t>
            </a:r>
            <a:r>
              <a:rPr sz="800" spc="-40" dirty="0">
                <a:latin typeface="Lucida Sans"/>
                <a:cs typeface="Lucida Sans"/>
              </a:rPr>
              <a:t>remain </a:t>
            </a:r>
            <a:r>
              <a:rPr sz="800" spc="-30" dirty="0">
                <a:latin typeface="Lucida Sans"/>
                <a:cs typeface="Lucida Sans"/>
              </a:rPr>
              <a:t>asymptomatic. </a:t>
            </a:r>
            <a:r>
              <a:rPr sz="800" spc="-35" dirty="0">
                <a:latin typeface="Lucida Sans"/>
                <a:cs typeface="Lucida Sans"/>
              </a:rPr>
              <a:t>At  </a:t>
            </a:r>
            <a:r>
              <a:rPr sz="800" spc="-40" dirty="0">
                <a:latin typeface="Lucida Sans"/>
                <a:cs typeface="Lucida Sans"/>
              </a:rPr>
              <a:t>present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there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15" dirty="0">
                <a:latin typeface="Lucida Sans"/>
                <a:cs typeface="Lucida Sans"/>
              </a:rPr>
              <a:t>is</a:t>
            </a:r>
            <a:r>
              <a:rPr sz="800" spc="-50" dirty="0">
                <a:latin typeface="Lucida Sans"/>
                <a:cs typeface="Lucida Sans"/>
              </a:rPr>
              <a:t> no </a:t>
            </a:r>
            <a:r>
              <a:rPr sz="800" spc="-45" dirty="0">
                <a:latin typeface="Lucida Sans"/>
                <a:cs typeface="Lucida Sans"/>
              </a:rPr>
              <a:t>method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of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determining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which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patients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are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at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risk 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40" dirty="0">
                <a:latin typeface="Lucida Sans"/>
                <a:cs typeface="Lucida Sans"/>
              </a:rPr>
              <a:t>developing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20" dirty="0">
                <a:latin typeface="Lucida Sans"/>
                <a:cs typeface="Lucida Sans"/>
              </a:rPr>
              <a:t>associated </a:t>
            </a:r>
            <a:r>
              <a:rPr sz="800" spc="-35" dirty="0">
                <a:latin typeface="Lucida Sans"/>
                <a:cs typeface="Lucida Sans"/>
              </a:rPr>
              <a:t>conditions </a:t>
            </a:r>
            <a:r>
              <a:rPr sz="800" spc="-40" dirty="0">
                <a:latin typeface="Lucida Sans"/>
                <a:cs typeface="Lucida Sans"/>
              </a:rPr>
              <a:t>that </a:t>
            </a:r>
            <a:r>
              <a:rPr sz="800" spc="-20" dirty="0">
                <a:latin typeface="Lucida Sans"/>
                <a:cs typeface="Lucida Sans"/>
              </a:rPr>
              <a:t>can </a:t>
            </a:r>
            <a:r>
              <a:rPr sz="800" spc="-40" dirty="0">
                <a:latin typeface="Lucida Sans"/>
                <a:cs typeface="Lucida Sans"/>
              </a:rPr>
              <a:t>be applied </a:t>
            </a:r>
            <a:r>
              <a:rPr sz="800" spc="-45" dirty="0">
                <a:latin typeface="Lucida Sans"/>
                <a:cs typeface="Lucida Sans"/>
              </a:rPr>
              <a:t>in  routine </a:t>
            </a:r>
            <a:r>
              <a:rPr sz="800" spc="-25" dirty="0">
                <a:latin typeface="Lucida Sans"/>
                <a:cs typeface="Lucida Sans"/>
              </a:rPr>
              <a:t>clinical practice. </a:t>
            </a:r>
            <a:r>
              <a:rPr sz="800" spc="-40" dirty="0">
                <a:latin typeface="Lucida Sans"/>
                <a:cs typeface="Lucida Sans"/>
              </a:rPr>
              <a:t>There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30" dirty="0">
                <a:latin typeface="Lucida Sans"/>
                <a:cs typeface="Lucida Sans"/>
              </a:rPr>
              <a:t>significant </a:t>
            </a:r>
            <a:r>
              <a:rPr sz="800" spc="-25" dirty="0">
                <a:latin typeface="Lucida Sans"/>
                <a:cs typeface="Lucida Sans"/>
              </a:rPr>
              <a:t>increase </a:t>
            </a:r>
            <a:r>
              <a:rPr sz="800" spc="-40" dirty="0">
                <a:latin typeface="Lucida Sans"/>
                <a:cs typeface="Lucida Sans"/>
              </a:rPr>
              <a:t>(1.6 x)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30" dirty="0">
                <a:latin typeface="Lucida Sans"/>
                <a:cs typeface="Lucida Sans"/>
              </a:rPr>
              <a:t>all-  </a:t>
            </a:r>
            <a:r>
              <a:rPr sz="800" spc="-20" dirty="0">
                <a:latin typeface="Lucida Sans"/>
                <a:cs typeface="Lucida Sans"/>
              </a:rPr>
              <a:t>cause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mortality.</a:t>
            </a:r>
            <a:endParaRPr sz="800" dirty="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 dirty="0">
              <a:latin typeface="Lucida Sans"/>
              <a:cs typeface="Lucida Sans"/>
            </a:endParaRPr>
          </a:p>
          <a:p>
            <a:pPr marL="107950">
              <a:lnSpc>
                <a:spcPct val="100000"/>
              </a:lnSpc>
            </a:pPr>
            <a:r>
              <a:rPr sz="800" spc="-40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following conditions </a:t>
            </a:r>
            <a:r>
              <a:rPr sz="800" spc="-30" dirty="0">
                <a:latin typeface="Lucida Sans"/>
                <a:cs typeface="Lucida Sans"/>
              </a:rPr>
              <a:t>are </a:t>
            </a:r>
            <a:r>
              <a:rPr sz="800" spc="-25" dirty="0">
                <a:latin typeface="Lucida Sans"/>
                <a:cs typeface="Lucida Sans"/>
              </a:rPr>
              <a:t>caused </a:t>
            </a:r>
            <a:r>
              <a:rPr sz="800" spc="-50" dirty="0">
                <a:latin typeface="Lucida Sans"/>
                <a:cs typeface="Lucida Sans"/>
              </a:rPr>
              <a:t>by</a:t>
            </a:r>
            <a:r>
              <a:rPr sz="800" spc="-170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HTLV-1:</a:t>
            </a:r>
            <a:endParaRPr sz="800" dirty="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 dirty="0">
              <a:latin typeface="Lucida Sans"/>
              <a:cs typeface="Lucida Sans"/>
            </a:endParaRPr>
          </a:p>
          <a:p>
            <a:pPr marL="285750" marR="177165" indent="-177800">
              <a:lnSpc>
                <a:spcPct val="114999"/>
              </a:lnSpc>
              <a:buFont typeface="Symbol"/>
              <a:buChar char=""/>
              <a:tabLst>
                <a:tab pos="285115" algn="l"/>
                <a:tab pos="286385" algn="l"/>
              </a:tabLst>
            </a:pPr>
            <a:r>
              <a:rPr sz="800" spc="-45" dirty="0">
                <a:latin typeface="Lucida Sans"/>
                <a:cs typeface="Lucida Sans"/>
              </a:rPr>
              <a:t>Adult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T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cell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leukemia-lymphoma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10" dirty="0">
                <a:latin typeface="Lucida Sans"/>
                <a:cs typeface="Lucida Sans"/>
              </a:rPr>
              <a:t>(ATLL)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15" dirty="0">
                <a:latin typeface="Lucida Sans"/>
                <a:cs typeface="Lucida Sans"/>
              </a:rPr>
              <a:t>is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10" dirty="0">
                <a:latin typeface="Lucida Sans"/>
                <a:cs typeface="Lucida Sans"/>
              </a:rPr>
              <a:t>a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rare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and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aggressive  </a:t>
            </a:r>
            <a:r>
              <a:rPr sz="800" spc="-45" dirty="0">
                <a:latin typeface="Lucida Sans"/>
                <a:cs typeface="Lucida Sans"/>
              </a:rPr>
              <a:t>lymphoid </a:t>
            </a:r>
            <a:r>
              <a:rPr sz="800" spc="-20" dirty="0">
                <a:latin typeface="Lucida Sans"/>
                <a:cs typeface="Lucida Sans"/>
              </a:rPr>
              <a:t>cancer </a:t>
            </a:r>
            <a:r>
              <a:rPr sz="800" spc="-40" dirty="0">
                <a:latin typeface="Lucida Sans"/>
                <a:cs typeface="Lucida Sans"/>
              </a:rPr>
              <a:t>that </a:t>
            </a:r>
            <a:r>
              <a:rPr sz="800" spc="-45" dirty="0">
                <a:latin typeface="Lucida Sans"/>
                <a:cs typeface="Lucida Sans"/>
              </a:rPr>
              <a:t>only </a:t>
            </a:r>
            <a:r>
              <a:rPr sz="800" spc="-20" dirty="0">
                <a:latin typeface="Lucida Sans"/>
                <a:cs typeface="Lucida Sans"/>
              </a:rPr>
              <a:t>occurs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40" dirty="0">
                <a:latin typeface="Lucida Sans"/>
                <a:cs typeface="Lucida Sans"/>
              </a:rPr>
              <a:t>people living with </a:t>
            </a:r>
            <a:r>
              <a:rPr sz="800" spc="-30" dirty="0">
                <a:latin typeface="Lucida Sans"/>
                <a:cs typeface="Lucida Sans"/>
              </a:rPr>
              <a:t>HTLV-1  </a:t>
            </a:r>
            <a:r>
              <a:rPr sz="800" spc="-35" dirty="0">
                <a:latin typeface="Lucida Sans"/>
                <a:cs typeface="Lucida Sans"/>
              </a:rPr>
              <a:t>infection.</a:t>
            </a:r>
            <a:endParaRPr sz="800" dirty="0">
              <a:latin typeface="Lucida Sans"/>
              <a:cs typeface="Lucida Sans"/>
            </a:endParaRPr>
          </a:p>
          <a:p>
            <a:pPr marL="285750" marR="310515" indent="-177800">
              <a:lnSpc>
                <a:spcPct val="114999"/>
              </a:lnSpc>
              <a:spcBef>
                <a:spcPts val="575"/>
              </a:spcBef>
              <a:buFont typeface="Symbol"/>
              <a:buChar char=""/>
              <a:tabLst>
                <a:tab pos="310515" algn="l"/>
                <a:tab pos="311785" algn="l"/>
              </a:tabLst>
            </a:pPr>
            <a:r>
              <a:rPr sz="800" spc="-25" dirty="0">
                <a:latin typeface="Lucida Sans"/>
                <a:cs typeface="Lucida Sans"/>
              </a:rPr>
              <a:t>HTLV-1-associated </a:t>
            </a:r>
            <a:r>
              <a:rPr sz="800" spc="-40" dirty="0">
                <a:latin typeface="Lucida Sans"/>
                <a:cs typeface="Lucida Sans"/>
              </a:rPr>
              <a:t>myelopathy/tropical </a:t>
            </a:r>
            <a:r>
              <a:rPr sz="800" spc="-20" dirty="0">
                <a:latin typeface="Lucida Sans"/>
                <a:cs typeface="Lucida Sans"/>
              </a:rPr>
              <a:t>spastic </a:t>
            </a:r>
            <a:r>
              <a:rPr sz="800" spc="-25" dirty="0">
                <a:latin typeface="Lucida Sans"/>
                <a:cs typeface="Lucida Sans"/>
              </a:rPr>
              <a:t>paresis  </a:t>
            </a:r>
            <a:r>
              <a:rPr sz="800" spc="-5" dirty="0">
                <a:latin typeface="Lucida Sans"/>
                <a:cs typeface="Lucida Sans"/>
              </a:rPr>
              <a:t>(HAM/TSP)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35" dirty="0">
                <a:latin typeface="Lucida Sans"/>
                <a:cs typeface="Lucida Sans"/>
              </a:rPr>
              <a:t>chronic </a:t>
            </a:r>
            <a:r>
              <a:rPr sz="800" spc="-40" dirty="0">
                <a:latin typeface="Lucida Sans"/>
                <a:cs typeface="Lucida Sans"/>
              </a:rPr>
              <a:t>inflammatory </a:t>
            </a:r>
            <a:r>
              <a:rPr sz="800" spc="-20" dirty="0">
                <a:latin typeface="Lucida Sans"/>
                <a:cs typeface="Lucida Sans"/>
              </a:rPr>
              <a:t>disease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0" dirty="0">
                <a:latin typeface="Lucida Sans"/>
                <a:cs typeface="Lucida Sans"/>
              </a:rPr>
              <a:t>central  </a:t>
            </a:r>
            <a:r>
              <a:rPr sz="800" spc="-40" dirty="0">
                <a:latin typeface="Lucida Sans"/>
                <a:cs typeface="Lucida Sans"/>
              </a:rPr>
              <a:t>nervous </a:t>
            </a:r>
            <a:r>
              <a:rPr sz="800" spc="-25" dirty="0">
                <a:latin typeface="Lucida Sans"/>
                <a:cs typeface="Lucida Sans"/>
              </a:rPr>
              <a:t>system </a:t>
            </a:r>
            <a:r>
              <a:rPr sz="800" spc="-40" dirty="0">
                <a:latin typeface="Lucida Sans"/>
                <a:cs typeface="Lucida Sans"/>
              </a:rPr>
              <a:t>that </a:t>
            </a:r>
            <a:r>
              <a:rPr sz="800" spc="-45" dirty="0">
                <a:latin typeface="Lucida Sans"/>
                <a:cs typeface="Lucida Sans"/>
              </a:rPr>
              <a:t>only </a:t>
            </a:r>
            <a:r>
              <a:rPr sz="800" spc="-20" dirty="0">
                <a:latin typeface="Lucida Sans"/>
                <a:cs typeface="Lucida Sans"/>
              </a:rPr>
              <a:t>occurs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40" dirty="0">
                <a:latin typeface="Lucida Sans"/>
                <a:cs typeface="Lucida Sans"/>
              </a:rPr>
              <a:t>people living with</a:t>
            </a:r>
            <a:r>
              <a:rPr sz="800" spc="-180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HTLV-1  </a:t>
            </a:r>
            <a:r>
              <a:rPr sz="800" spc="-35" dirty="0">
                <a:latin typeface="Lucida Sans"/>
                <a:cs typeface="Lucida Sans"/>
              </a:rPr>
              <a:t>infection.</a:t>
            </a:r>
            <a:endParaRPr sz="800" dirty="0">
              <a:latin typeface="Lucida Sans"/>
              <a:cs typeface="Lucida Sans"/>
            </a:endParaRPr>
          </a:p>
          <a:p>
            <a:pPr marL="285750" marR="161925" indent="-177800">
              <a:lnSpc>
                <a:spcPct val="114199"/>
              </a:lnSpc>
              <a:spcBef>
                <a:spcPts val="610"/>
              </a:spcBef>
              <a:buFont typeface="Symbol"/>
              <a:buChar char=""/>
              <a:tabLst>
                <a:tab pos="285115" algn="l"/>
                <a:tab pos="286385" algn="l"/>
              </a:tabLst>
            </a:pP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20" dirty="0">
                <a:latin typeface="Lucida Sans"/>
                <a:cs typeface="Lucida Sans"/>
              </a:rPr>
              <a:t>associated </a:t>
            </a:r>
            <a:r>
              <a:rPr sz="800" spc="-30" dirty="0">
                <a:latin typeface="Lucida Sans"/>
                <a:cs typeface="Lucida Sans"/>
              </a:rPr>
              <a:t>Uveitis </a:t>
            </a:r>
            <a:r>
              <a:rPr sz="800" spc="-10" dirty="0">
                <a:latin typeface="Lucida Sans"/>
                <a:cs typeface="Lucida Sans"/>
              </a:rPr>
              <a:t>(HAU)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35" dirty="0">
                <a:latin typeface="Lucida Sans"/>
                <a:cs typeface="Lucida Sans"/>
              </a:rPr>
              <a:t>an </a:t>
            </a:r>
            <a:r>
              <a:rPr sz="800" spc="-40" dirty="0">
                <a:latin typeface="Lucida Sans"/>
                <a:cs typeface="Lucida Sans"/>
              </a:rPr>
              <a:t>inflammatory condition  </a:t>
            </a:r>
            <a:r>
              <a:rPr sz="800" spc="-50" dirty="0">
                <a:latin typeface="Lucida Sans"/>
                <a:cs typeface="Lucida Sans"/>
              </a:rPr>
              <a:t>thought </a:t>
            </a:r>
            <a:r>
              <a:rPr sz="800" spc="-40" dirty="0">
                <a:latin typeface="Lucida Sans"/>
                <a:cs typeface="Lucida Sans"/>
              </a:rPr>
              <a:t>to be </a:t>
            </a:r>
            <a:r>
              <a:rPr sz="800" spc="-35" dirty="0">
                <a:latin typeface="Lucida Sans"/>
                <a:cs typeface="Lucida Sans"/>
              </a:rPr>
              <a:t>related </a:t>
            </a:r>
            <a:r>
              <a:rPr sz="800" spc="-40" dirty="0">
                <a:latin typeface="Lucida Sans"/>
                <a:cs typeface="Lucida Sans"/>
              </a:rPr>
              <a:t>to lymphocyte-driven </a:t>
            </a:r>
            <a:r>
              <a:rPr sz="800" spc="-35" dirty="0">
                <a:latin typeface="Lucida Sans"/>
                <a:cs typeface="Lucida Sans"/>
              </a:rPr>
              <a:t>inflammation  </a:t>
            </a:r>
            <a:r>
              <a:rPr sz="800" spc="-40" dirty="0">
                <a:latin typeface="Lucida Sans"/>
                <a:cs typeface="Lucida Sans"/>
              </a:rPr>
              <a:t>mediated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50" dirty="0">
                <a:latin typeface="Lucida Sans"/>
                <a:cs typeface="Lucida Sans"/>
              </a:rPr>
              <a:t>by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infected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55" dirty="0">
                <a:latin typeface="Lucida Sans"/>
                <a:cs typeface="Lucida Sans"/>
              </a:rPr>
              <a:t>CD4+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T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15" dirty="0">
                <a:latin typeface="Lucida Sans"/>
                <a:cs typeface="Lucida Sans"/>
              </a:rPr>
              <a:t>cells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in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the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aqueous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55" dirty="0">
                <a:latin typeface="Lucida Sans"/>
                <a:cs typeface="Lucida Sans"/>
              </a:rPr>
              <a:t>humour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of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the  </a:t>
            </a:r>
            <a:r>
              <a:rPr sz="800" spc="-30" dirty="0">
                <a:latin typeface="Lucida Sans"/>
                <a:cs typeface="Lucida Sans"/>
              </a:rPr>
              <a:t>eye </a:t>
            </a:r>
            <a:r>
              <a:rPr sz="800" spc="-40" dirty="0">
                <a:latin typeface="Lucida Sans"/>
                <a:cs typeface="Lucida Sans"/>
              </a:rPr>
              <a:t>that </a:t>
            </a:r>
            <a:r>
              <a:rPr sz="800" spc="-45" dirty="0">
                <a:latin typeface="Lucida Sans"/>
                <a:cs typeface="Lucida Sans"/>
              </a:rPr>
              <a:t>only </a:t>
            </a:r>
            <a:r>
              <a:rPr sz="800" spc="-20" dirty="0">
                <a:latin typeface="Lucida Sans"/>
                <a:cs typeface="Lucida Sans"/>
              </a:rPr>
              <a:t>occurs</a:t>
            </a:r>
            <a:r>
              <a:rPr sz="800" spc="-190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40" dirty="0">
                <a:latin typeface="Lucida Sans"/>
                <a:cs typeface="Lucida Sans"/>
              </a:rPr>
              <a:t>people living with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35" dirty="0">
                <a:latin typeface="Lucida Sans"/>
                <a:cs typeface="Lucida Sans"/>
              </a:rPr>
              <a:t>infection.</a:t>
            </a:r>
            <a:endParaRPr sz="800" dirty="0">
              <a:latin typeface="Lucida Sans"/>
              <a:cs typeface="Lucida Sans"/>
            </a:endParaRPr>
          </a:p>
          <a:p>
            <a:pPr marL="285750" marR="184785" indent="-177800">
              <a:lnSpc>
                <a:spcPct val="114999"/>
              </a:lnSpc>
              <a:spcBef>
                <a:spcPts val="600"/>
              </a:spcBef>
              <a:buFont typeface="Symbol"/>
              <a:buChar char=""/>
              <a:tabLst>
                <a:tab pos="285115" algn="l"/>
                <a:tab pos="286385" algn="l"/>
              </a:tabLst>
            </a:pPr>
            <a:r>
              <a:rPr sz="800" spc="-30" dirty="0">
                <a:latin typeface="Lucida Sans"/>
                <a:cs typeface="Lucida Sans"/>
              </a:rPr>
              <a:t>Infective </a:t>
            </a:r>
            <a:r>
              <a:rPr sz="800" spc="-35" dirty="0">
                <a:latin typeface="Lucida Sans"/>
                <a:cs typeface="Lucida Sans"/>
              </a:rPr>
              <a:t>dermatitis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35" dirty="0">
                <a:latin typeface="Lucida Sans"/>
                <a:cs typeface="Lucida Sans"/>
              </a:rPr>
              <a:t>severe, </a:t>
            </a:r>
            <a:r>
              <a:rPr sz="800" spc="-40" dirty="0">
                <a:latin typeface="Lucida Sans"/>
                <a:cs typeface="Lucida Sans"/>
              </a:rPr>
              <a:t>chronic, </a:t>
            </a:r>
            <a:r>
              <a:rPr sz="800" spc="-35" dirty="0">
                <a:latin typeface="Lucida Sans"/>
                <a:cs typeface="Lucida Sans"/>
              </a:rPr>
              <a:t>relapsing dermatitis  </a:t>
            </a:r>
            <a:r>
              <a:rPr sz="800" spc="-40" dirty="0">
                <a:latin typeface="Lucida Sans"/>
                <a:cs typeface="Lucida Sans"/>
              </a:rPr>
              <a:t>involving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15" dirty="0">
                <a:latin typeface="Lucida Sans"/>
                <a:cs typeface="Lucida Sans"/>
              </a:rPr>
              <a:t>scalp </a:t>
            </a:r>
            <a:r>
              <a:rPr sz="800" spc="-40" dirty="0">
                <a:latin typeface="Lucida Sans"/>
                <a:cs typeface="Lucida Sans"/>
              </a:rPr>
              <a:t>and pre-auricular </a:t>
            </a:r>
            <a:r>
              <a:rPr sz="800" spc="-20" dirty="0">
                <a:latin typeface="Lucida Sans"/>
                <a:cs typeface="Lucida Sans"/>
              </a:rPr>
              <a:t>areas </a:t>
            </a:r>
            <a:r>
              <a:rPr sz="800" spc="-35" dirty="0">
                <a:latin typeface="Lucida Sans"/>
                <a:cs typeface="Lucida Sans"/>
              </a:rPr>
              <a:t>which </a:t>
            </a:r>
            <a:r>
              <a:rPr sz="800" spc="-45" dirty="0">
                <a:latin typeface="Lucida Sans"/>
                <a:cs typeface="Lucida Sans"/>
              </a:rPr>
              <a:t>promptly  </a:t>
            </a:r>
            <a:r>
              <a:rPr sz="800" spc="-35" dirty="0">
                <a:latin typeface="Lucida Sans"/>
                <a:cs typeface="Lucida Sans"/>
              </a:rPr>
              <a:t>responds </a:t>
            </a:r>
            <a:r>
              <a:rPr sz="800" spc="-40" dirty="0">
                <a:latin typeface="Lucida Sans"/>
                <a:cs typeface="Lucida Sans"/>
              </a:rPr>
              <a:t>to therapy </a:t>
            </a:r>
            <a:r>
              <a:rPr sz="800" spc="-25" dirty="0">
                <a:latin typeface="Lucida Sans"/>
                <a:cs typeface="Lucida Sans"/>
              </a:rPr>
              <a:t>(antibiotics)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30" dirty="0">
                <a:latin typeface="Lucida Sans"/>
                <a:cs typeface="Lucida Sans"/>
              </a:rPr>
              <a:t>recurs </a:t>
            </a:r>
            <a:r>
              <a:rPr sz="800" spc="-45" dirty="0">
                <a:latin typeface="Lucida Sans"/>
                <a:cs typeface="Lucida Sans"/>
              </a:rPr>
              <a:t>on </a:t>
            </a:r>
            <a:r>
              <a:rPr sz="800" spc="-40" dirty="0">
                <a:latin typeface="Lucida Sans"/>
                <a:cs typeface="Lucida Sans"/>
              </a:rPr>
              <a:t>discontinuation.  </a:t>
            </a:r>
            <a:r>
              <a:rPr sz="800" spc="-35" dirty="0">
                <a:latin typeface="Lucida Sans"/>
                <a:cs typeface="Lucida Sans"/>
              </a:rPr>
              <a:t>It </a:t>
            </a:r>
            <a:r>
              <a:rPr sz="800" spc="-20" dirty="0">
                <a:latin typeface="Lucida Sans"/>
                <a:cs typeface="Lucida Sans"/>
              </a:rPr>
              <a:t>occurs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40" dirty="0">
                <a:latin typeface="Lucida Sans"/>
                <a:cs typeface="Lucida Sans"/>
              </a:rPr>
              <a:t>people living with </a:t>
            </a:r>
            <a:r>
              <a:rPr sz="800" spc="-30" dirty="0">
                <a:latin typeface="Lucida Sans"/>
                <a:cs typeface="Lucida Sans"/>
              </a:rPr>
              <a:t>HTLV-1</a:t>
            </a:r>
            <a:r>
              <a:rPr sz="800" spc="-175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infection.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08229" y="2091561"/>
            <a:ext cx="3337560" cy="277495"/>
          </a:xfrm>
          <a:custGeom>
            <a:avLst/>
            <a:gdLst/>
            <a:ahLst/>
            <a:cxnLst/>
            <a:rect l="l" t="t" r="r" b="b"/>
            <a:pathLst>
              <a:path w="3337560" h="277494">
                <a:moveTo>
                  <a:pt x="3199037" y="0"/>
                </a:moveTo>
                <a:lnTo>
                  <a:pt x="0" y="0"/>
                </a:lnTo>
                <a:lnTo>
                  <a:pt x="0" y="276999"/>
                </a:lnTo>
                <a:lnTo>
                  <a:pt x="3199037" y="276999"/>
                </a:lnTo>
                <a:lnTo>
                  <a:pt x="3337534" y="138499"/>
                </a:lnTo>
                <a:lnTo>
                  <a:pt x="3199037" y="0"/>
                </a:lnTo>
                <a:close/>
              </a:path>
            </a:pathLst>
          </a:custGeom>
          <a:solidFill>
            <a:srgbClr val="CC6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52710" y="2160777"/>
            <a:ext cx="1900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3. </a:t>
            </a:r>
            <a:r>
              <a:rPr sz="1200" b="1" spc="-55" dirty="0">
                <a:solidFill>
                  <a:srgbClr val="FFFFFF"/>
                </a:solidFill>
                <a:latin typeface="Gill Sans MT"/>
                <a:cs typeface="Gill Sans MT"/>
              </a:rPr>
              <a:t>Health </a:t>
            </a:r>
            <a:r>
              <a:rPr sz="1200" b="1" spc="-45" dirty="0">
                <a:solidFill>
                  <a:srgbClr val="FFFFFF"/>
                </a:solidFill>
                <a:latin typeface="Gill Sans MT"/>
                <a:cs typeface="Gill Sans MT"/>
              </a:rPr>
              <a:t>Impact </a:t>
            </a:r>
            <a:r>
              <a:rPr sz="1200" b="1" spc="10" dirty="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1200" b="1" spc="-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200" b="1" spc="-65" dirty="0">
                <a:solidFill>
                  <a:srgbClr val="FFFFFF"/>
                </a:solidFill>
                <a:latin typeface="Gill Sans MT"/>
                <a:cs typeface="Gill Sans MT"/>
              </a:rPr>
              <a:t>HTLV-1</a:t>
            </a:r>
            <a:endParaRPr sz="120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0" y="1064106"/>
            <a:ext cx="2258741" cy="4964479"/>
          </a:xfrm>
          <a:prstGeom prst="rect">
            <a:avLst/>
          </a:prstGeom>
          <a:solidFill>
            <a:srgbClr val="95C7EB">
              <a:alpha val="19999"/>
            </a:srgbClr>
          </a:solidFill>
        </p:spPr>
        <p:txBody>
          <a:bodyPr vert="horz" wrap="square" lIns="0" tIns="88900" rIns="0" bIns="0" rtlCol="0">
            <a:spAutoFit/>
          </a:bodyPr>
          <a:lstStyle/>
          <a:p>
            <a:pPr marL="107950" marR="153670">
              <a:lnSpc>
                <a:spcPct val="114999"/>
              </a:lnSpc>
              <a:spcBef>
                <a:spcPts val="700"/>
              </a:spcBef>
            </a:pPr>
            <a:r>
              <a:rPr sz="800" spc="-40" dirty="0">
                <a:latin typeface="Lucida Sans"/>
                <a:cs typeface="Lucida Sans"/>
              </a:rPr>
              <a:t>Human T-lymphotropic </a:t>
            </a:r>
            <a:r>
              <a:rPr sz="800" spc="-35" dirty="0">
                <a:latin typeface="Lucida Sans"/>
                <a:cs typeface="Lucida Sans"/>
              </a:rPr>
              <a:t>virus </a:t>
            </a:r>
            <a:r>
              <a:rPr sz="800" spc="-40" dirty="0">
                <a:latin typeface="Lucida Sans"/>
                <a:cs typeface="Lucida Sans"/>
              </a:rPr>
              <a:t>type </a:t>
            </a:r>
            <a:r>
              <a:rPr sz="800" spc="-60" dirty="0">
                <a:latin typeface="Lucida Sans"/>
                <a:cs typeface="Lucida Sans"/>
              </a:rPr>
              <a:t>1  </a:t>
            </a:r>
            <a:r>
              <a:rPr sz="800" spc="-20" dirty="0">
                <a:latin typeface="Lucida Sans"/>
                <a:cs typeface="Lucida Sans"/>
              </a:rPr>
              <a:t>(HTLV-1)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35" dirty="0">
                <a:latin typeface="Lucida Sans"/>
                <a:cs typeface="Lucida Sans"/>
              </a:rPr>
              <a:t>an </a:t>
            </a:r>
            <a:r>
              <a:rPr sz="800" spc="-30" dirty="0">
                <a:latin typeface="Lucida Sans"/>
                <a:cs typeface="Lucida Sans"/>
              </a:rPr>
              <a:t>oncogenic</a:t>
            </a:r>
            <a:r>
              <a:rPr sz="800" spc="-19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retrovirus </a:t>
            </a:r>
            <a:r>
              <a:rPr sz="800" dirty="0">
                <a:latin typeface="Lucida Sans"/>
                <a:cs typeface="Lucida Sans"/>
              </a:rPr>
              <a:t>(a  </a:t>
            </a:r>
            <a:r>
              <a:rPr sz="800" spc="-35" dirty="0">
                <a:latin typeface="Lucida Sans"/>
                <a:cs typeface="Lucida Sans"/>
              </a:rPr>
              <a:t>virus </a:t>
            </a:r>
            <a:r>
              <a:rPr sz="800" spc="-40" dirty="0">
                <a:latin typeface="Lucida Sans"/>
                <a:cs typeface="Lucida Sans"/>
              </a:rPr>
              <a:t>that </a:t>
            </a:r>
            <a:r>
              <a:rPr sz="800" spc="-20" dirty="0">
                <a:latin typeface="Lucida Sans"/>
                <a:cs typeface="Lucida Sans"/>
              </a:rPr>
              <a:t>can cause</a:t>
            </a:r>
            <a:r>
              <a:rPr sz="800" spc="-140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cancer).</a:t>
            </a:r>
            <a:endParaRPr sz="800" dirty="0">
              <a:latin typeface="Lucida Sans"/>
              <a:cs typeface="Lucida Sans"/>
            </a:endParaRPr>
          </a:p>
          <a:p>
            <a:pPr marL="107950" marR="205104">
              <a:lnSpc>
                <a:spcPct val="117500"/>
              </a:lnSpc>
              <a:spcBef>
                <a:spcPts val="770"/>
              </a:spcBef>
            </a:pPr>
            <a:r>
              <a:rPr sz="800" spc="-40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rate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45" dirty="0">
                <a:latin typeface="Lucida Sans"/>
                <a:cs typeface="Lucida Sans"/>
              </a:rPr>
              <a:t>in the </a:t>
            </a:r>
            <a:r>
              <a:rPr sz="800" spc="-40" dirty="0">
                <a:latin typeface="Lucida Sans"/>
                <a:cs typeface="Lucida Sans"/>
              </a:rPr>
              <a:t>general  population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45" dirty="0">
                <a:latin typeface="Lucida Sans"/>
                <a:cs typeface="Lucida Sans"/>
              </a:rPr>
              <a:t>extremely low,</a:t>
            </a:r>
            <a:r>
              <a:rPr sz="800" spc="-175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however 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25" dirty="0">
                <a:latin typeface="Lucida Sans"/>
                <a:cs typeface="Lucida Sans"/>
              </a:rPr>
              <a:t>some </a:t>
            </a:r>
            <a:r>
              <a:rPr sz="800" spc="-40" dirty="0">
                <a:latin typeface="Lucida Sans"/>
                <a:cs typeface="Lucida Sans"/>
              </a:rPr>
              <a:t>Aboriginal </a:t>
            </a:r>
            <a:r>
              <a:rPr sz="800" spc="-35" dirty="0">
                <a:latin typeface="Lucida Sans"/>
                <a:cs typeface="Lucida Sans"/>
              </a:rPr>
              <a:t>communities </a:t>
            </a:r>
            <a:r>
              <a:rPr sz="800" spc="-45" dirty="0">
                <a:latin typeface="Lucida Sans"/>
                <a:cs typeface="Lucida Sans"/>
              </a:rPr>
              <a:t>in  </a:t>
            </a:r>
            <a:r>
              <a:rPr sz="800" spc="-40" dirty="0">
                <a:latin typeface="Lucida Sans"/>
                <a:cs typeface="Lucida Sans"/>
              </a:rPr>
              <a:t>Central Australia,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0" dirty="0">
                <a:latin typeface="Lucida Sans"/>
                <a:cs typeface="Lucida Sans"/>
              </a:rPr>
              <a:t>prevalence </a:t>
            </a:r>
            <a:r>
              <a:rPr sz="800" spc="-15" dirty="0">
                <a:latin typeface="Lucida Sans"/>
                <a:cs typeface="Lucida Sans"/>
              </a:rPr>
              <a:t>is  </a:t>
            </a:r>
            <a:r>
              <a:rPr sz="800" spc="-45" dirty="0">
                <a:latin typeface="Lucida Sans"/>
                <a:cs typeface="Lucida Sans"/>
              </a:rPr>
              <a:t>extremely</a:t>
            </a:r>
            <a:r>
              <a:rPr sz="800" spc="-65" dirty="0">
                <a:latin typeface="Lucida Sans"/>
                <a:cs typeface="Lucida Sans"/>
              </a:rPr>
              <a:t> </a:t>
            </a:r>
            <a:r>
              <a:rPr sz="800" spc="-50" dirty="0">
                <a:latin typeface="Lucida Sans"/>
                <a:cs typeface="Lucida Sans"/>
              </a:rPr>
              <a:t>high.</a:t>
            </a:r>
            <a:endParaRPr sz="800" dirty="0">
              <a:latin typeface="Lucida Sans"/>
              <a:cs typeface="Lucida Sans"/>
            </a:endParaRPr>
          </a:p>
          <a:p>
            <a:pPr marL="107950" marR="186690">
              <a:lnSpc>
                <a:spcPct val="114199"/>
              </a:lnSpc>
              <a:spcBef>
                <a:spcPts val="800"/>
              </a:spcBef>
            </a:pPr>
            <a:r>
              <a:rPr sz="800" spc="-40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following </a:t>
            </a:r>
            <a:r>
              <a:rPr sz="800" spc="-40" dirty="0">
                <a:latin typeface="Lucida Sans"/>
                <a:cs typeface="Lucida Sans"/>
              </a:rPr>
              <a:t>regions </a:t>
            </a:r>
            <a:r>
              <a:rPr sz="800" spc="-30" dirty="0">
                <a:latin typeface="Lucida Sans"/>
                <a:cs typeface="Lucida Sans"/>
              </a:rPr>
              <a:t>are </a:t>
            </a:r>
            <a:r>
              <a:rPr sz="800" spc="-35" dirty="0">
                <a:latin typeface="Lucida Sans"/>
                <a:cs typeface="Lucida Sans"/>
              </a:rPr>
              <a:t>considered  </a:t>
            </a:r>
            <a:r>
              <a:rPr sz="800" spc="-5" dirty="0">
                <a:latin typeface="Lucida Sans"/>
                <a:cs typeface="Lucida Sans"/>
              </a:rPr>
              <a:t>as</a:t>
            </a:r>
            <a:r>
              <a:rPr sz="800" spc="-18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having </a:t>
            </a:r>
            <a:r>
              <a:rPr sz="800" spc="-50" dirty="0">
                <a:latin typeface="Lucida Sans"/>
                <a:cs typeface="Lucida Sans"/>
              </a:rPr>
              <a:t>high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35" dirty="0">
                <a:latin typeface="Lucida Sans"/>
                <a:cs typeface="Lucida Sans"/>
              </a:rPr>
              <a:t>prevalence, </a:t>
            </a:r>
            <a:r>
              <a:rPr sz="800" spc="-5" dirty="0">
                <a:latin typeface="Lucida Sans"/>
                <a:cs typeface="Lucida Sans"/>
              </a:rPr>
              <a:t>as  </a:t>
            </a:r>
            <a:r>
              <a:rPr sz="800" spc="-40" dirty="0">
                <a:latin typeface="Lucida Sans"/>
                <a:cs typeface="Lucida Sans"/>
              </a:rPr>
              <a:t>demonstrated </a:t>
            </a:r>
            <a:r>
              <a:rPr sz="800" spc="-55" dirty="0">
                <a:latin typeface="Lucida Sans"/>
                <a:cs typeface="Lucida Sans"/>
              </a:rPr>
              <a:t>through </a:t>
            </a:r>
            <a:r>
              <a:rPr sz="800" spc="-45" dirty="0">
                <a:latin typeface="Lucida Sans"/>
                <a:cs typeface="Lucida Sans"/>
              </a:rPr>
              <a:t>multiple  published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studies:</a:t>
            </a:r>
            <a:endParaRPr sz="800" dirty="0">
              <a:latin typeface="Lucida Sans"/>
              <a:cs typeface="Lucida Sans"/>
            </a:endParaRPr>
          </a:p>
          <a:p>
            <a:pPr marL="107950" marR="105410">
              <a:lnSpc>
                <a:spcPct val="114999"/>
              </a:lnSpc>
              <a:spcBef>
                <a:spcPts val="790"/>
              </a:spcBef>
            </a:pPr>
            <a:r>
              <a:rPr sz="800" spc="-40" dirty="0">
                <a:latin typeface="Lucida Sans"/>
                <a:cs typeface="Lucida Sans"/>
              </a:rPr>
              <a:t>Central </a:t>
            </a:r>
            <a:r>
              <a:rPr sz="800" spc="-30" dirty="0">
                <a:latin typeface="Lucida Sans"/>
                <a:cs typeface="Lucida Sans"/>
              </a:rPr>
              <a:t>Australia </a:t>
            </a:r>
            <a:r>
              <a:rPr sz="800" spc="-45" dirty="0">
                <a:latin typeface="Lucida Sans"/>
                <a:cs typeface="Lucida Sans"/>
              </a:rPr>
              <a:t>region in the Northern  </a:t>
            </a:r>
            <a:r>
              <a:rPr sz="800" spc="-50" dirty="0">
                <a:latin typeface="Lucida Sans"/>
                <a:cs typeface="Lucida Sans"/>
              </a:rPr>
              <a:t>Territory, </a:t>
            </a:r>
            <a:r>
              <a:rPr sz="800" spc="-35" dirty="0">
                <a:latin typeface="Lucida Sans"/>
                <a:cs typeface="Lucida Sans"/>
              </a:rPr>
              <a:t>A</a:t>
            </a:r>
            <a:r>
              <a:rPr sz="800" spc="-35" dirty="0">
                <a:latin typeface="Cambria"/>
                <a:cs typeface="Cambria"/>
              </a:rPr>
              <a:t>ṉ</a:t>
            </a:r>
            <a:r>
              <a:rPr sz="800" spc="-35" dirty="0">
                <a:latin typeface="Lucida Sans"/>
                <a:cs typeface="Lucida Sans"/>
              </a:rPr>
              <a:t>angu </a:t>
            </a:r>
            <a:r>
              <a:rPr sz="800" spc="-30" dirty="0">
                <a:latin typeface="Lucida Sans"/>
                <a:cs typeface="Lucida Sans"/>
              </a:rPr>
              <a:t>Pitjantjatjara  </a:t>
            </a:r>
            <a:r>
              <a:rPr sz="800" spc="-40" dirty="0">
                <a:latin typeface="Lucida Sans"/>
                <a:cs typeface="Lucida Sans"/>
              </a:rPr>
              <a:t>Yankunytjatjara </a:t>
            </a:r>
            <a:r>
              <a:rPr sz="800" spc="5" dirty="0">
                <a:latin typeface="Lucida Sans"/>
                <a:cs typeface="Lucida Sans"/>
              </a:rPr>
              <a:t>(APY) </a:t>
            </a:r>
            <a:r>
              <a:rPr sz="800" spc="-35" dirty="0">
                <a:latin typeface="Lucida Sans"/>
                <a:cs typeface="Lucida Sans"/>
              </a:rPr>
              <a:t>lands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30" dirty="0">
                <a:latin typeface="Lucida Sans"/>
                <a:cs typeface="Lucida Sans"/>
              </a:rPr>
              <a:t>South  Australia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Ngaanyatjarra </a:t>
            </a:r>
            <a:r>
              <a:rPr sz="800" spc="-10" dirty="0">
                <a:latin typeface="Lucida Sans"/>
                <a:cs typeface="Lucida Sans"/>
              </a:rPr>
              <a:t>(Ng)  </a:t>
            </a:r>
            <a:r>
              <a:rPr sz="800" spc="-35" dirty="0">
                <a:latin typeface="Lucida Sans"/>
                <a:cs typeface="Lucida Sans"/>
              </a:rPr>
              <a:t>lands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25" dirty="0">
                <a:latin typeface="Lucida Sans"/>
                <a:cs typeface="Lucida Sans"/>
              </a:rPr>
              <a:t>Western</a:t>
            </a:r>
            <a:r>
              <a:rPr sz="800" spc="-105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Australia.</a:t>
            </a:r>
            <a:endParaRPr sz="800" dirty="0">
              <a:latin typeface="Lucida Sans"/>
              <a:cs typeface="Lucida Sans"/>
            </a:endParaRPr>
          </a:p>
          <a:p>
            <a:pPr marL="107950" marR="101600">
              <a:lnSpc>
                <a:spcPct val="114199"/>
              </a:lnSpc>
              <a:spcBef>
                <a:spcPts val="800"/>
              </a:spcBef>
            </a:pPr>
            <a:r>
              <a:rPr sz="800" spc="-40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following </a:t>
            </a:r>
            <a:r>
              <a:rPr sz="800" spc="-40" dirty="0">
                <a:latin typeface="Lucida Sans"/>
                <a:cs typeface="Lucida Sans"/>
              </a:rPr>
              <a:t>regions </a:t>
            </a:r>
            <a:r>
              <a:rPr sz="800" spc="-30" dirty="0">
                <a:latin typeface="Lucida Sans"/>
                <a:cs typeface="Lucida Sans"/>
              </a:rPr>
              <a:t>are </a:t>
            </a:r>
            <a:r>
              <a:rPr sz="800" spc="-20" dirty="0">
                <a:latin typeface="Lucida Sans"/>
                <a:cs typeface="Lucida Sans"/>
              </a:rPr>
              <a:t>also  </a:t>
            </a:r>
            <a:r>
              <a:rPr sz="800" spc="-35" dirty="0">
                <a:latin typeface="Lucida Sans"/>
                <a:cs typeface="Lucida Sans"/>
              </a:rPr>
              <a:t>considered </a:t>
            </a:r>
            <a:r>
              <a:rPr sz="800" spc="-5" dirty="0">
                <a:latin typeface="Lucida Sans"/>
                <a:cs typeface="Lucida Sans"/>
              </a:rPr>
              <a:t>as </a:t>
            </a:r>
            <a:r>
              <a:rPr sz="800" spc="-40" dirty="0">
                <a:latin typeface="Lucida Sans"/>
                <a:cs typeface="Lucida Sans"/>
              </a:rPr>
              <a:t>likely to </a:t>
            </a:r>
            <a:r>
              <a:rPr sz="800" spc="-35" dirty="0">
                <a:latin typeface="Lucida Sans"/>
                <a:cs typeface="Lucida Sans"/>
              </a:rPr>
              <a:t>have </a:t>
            </a:r>
            <a:r>
              <a:rPr sz="800" spc="-50" dirty="0">
                <a:latin typeface="Lucida Sans"/>
                <a:cs typeface="Lucida Sans"/>
              </a:rPr>
              <a:t>high</a:t>
            </a:r>
            <a:r>
              <a:rPr sz="800" spc="-185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HTLV-  </a:t>
            </a:r>
            <a:r>
              <a:rPr sz="800" spc="-60" dirty="0">
                <a:latin typeface="Lucida Sans"/>
                <a:cs typeface="Lucida Sans"/>
              </a:rPr>
              <a:t>1 </a:t>
            </a:r>
            <a:r>
              <a:rPr sz="800" spc="-35" dirty="0">
                <a:latin typeface="Lucida Sans"/>
                <a:cs typeface="Lucida Sans"/>
              </a:rPr>
              <a:t>prevalence, however </a:t>
            </a:r>
            <a:r>
              <a:rPr sz="800" spc="-45" dirty="0">
                <a:latin typeface="Lucida Sans"/>
                <a:cs typeface="Lucida Sans"/>
              </a:rPr>
              <a:t>the strength </a:t>
            </a:r>
            <a:r>
              <a:rPr sz="800" spc="-25" dirty="0">
                <a:latin typeface="Lucida Sans"/>
                <a:cs typeface="Lucida Sans"/>
              </a:rPr>
              <a:t>of  </a:t>
            </a:r>
            <a:r>
              <a:rPr sz="800" spc="-35" dirty="0">
                <a:latin typeface="Lucida Sans"/>
                <a:cs typeface="Lucida Sans"/>
              </a:rPr>
              <a:t>this </a:t>
            </a:r>
            <a:r>
              <a:rPr sz="800" spc="-30" dirty="0">
                <a:latin typeface="Lucida Sans"/>
                <a:cs typeface="Lucida Sans"/>
              </a:rPr>
              <a:t>evidence </a:t>
            </a:r>
            <a:r>
              <a:rPr sz="800" spc="-15" dirty="0">
                <a:latin typeface="Lucida Sans"/>
                <a:cs typeface="Lucida Sans"/>
              </a:rPr>
              <a:t>is</a:t>
            </a:r>
            <a:r>
              <a:rPr sz="800" spc="-10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weaker:</a:t>
            </a:r>
            <a:endParaRPr sz="800" dirty="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 dirty="0">
              <a:latin typeface="Lucida Sans"/>
              <a:cs typeface="Lucida Sans"/>
            </a:endParaRPr>
          </a:p>
          <a:p>
            <a:pPr marL="107950">
              <a:lnSpc>
                <a:spcPct val="100000"/>
              </a:lnSpc>
              <a:spcBef>
                <a:spcPts val="5"/>
              </a:spcBef>
            </a:pPr>
            <a:r>
              <a:rPr sz="800" b="1" spc="-150" dirty="0">
                <a:latin typeface="Gill Sans MT"/>
                <a:cs typeface="Gill Sans MT"/>
              </a:rPr>
              <a:t>LOW</a:t>
            </a:r>
            <a:r>
              <a:rPr sz="800" b="1" spc="-100" dirty="0">
                <a:latin typeface="Gill Sans MT"/>
                <a:cs typeface="Gill Sans MT"/>
              </a:rPr>
              <a:t> </a:t>
            </a:r>
            <a:r>
              <a:rPr sz="800" b="1" spc="-75" dirty="0">
                <a:latin typeface="Gill Sans MT"/>
                <a:cs typeface="Gill Sans MT"/>
              </a:rPr>
              <a:t>CERTAINTY</a:t>
            </a:r>
            <a:endParaRPr sz="800" dirty="0">
              <a:latin typeface="Gill Sans MT"/>
              <a:cs typeface="Gill Sans MT"/>
            </a:endParaRPr>
          </a:p>
          <a:p>
            <a:pPr marL="114300" marR="156210">
              <a:lnSpc>
                <a:spcPct val="114999"/>
              </a:lnSpc>
              <a:spcBef>
                <a:spcPts val="790"/>
              </a:spcBef>
            </a:pPr>
            <a:r>
              <a:rPr sz="800" spc="-30" dirty="0">
                <a:latin typeface="Lucida Sans"/>
                <a:cs typeface="Lucida Sans"/>
              </a:rPr>
              <a:t>Barkly </a:t>
            </a:r>
            <a:r>
              <a:rPr sz="800" spc="-45" dirty="0">
                <a:latin typeface="Lucida Sans"/>
                <a:cs typeface="Lucida Sans"/>
              </a:rPr>
              <a:t>region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45" dirty="0">
                <a:latin typeface="Lucida Sans"/>
                <a:cs typeface="Lucida Sans"/>
              </a:rPr>
              <a:t>the Northern</a:t>
            </a:r>
            <a:r>
              <a:rPr sz="800" spc="-140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Territory  </a:t>
            </a:r>
            <a:r>
              <a:rPr sz="800" spc="-20" dirty="0">
                <a:latin typeface="Lucida Sans"/>
                <a:cs typeface="Lucida Sans"/>
              </a:rPr>
              <a:t>(based </a:t>
            </a:r>
            <a:r>
              <a:rPr sz="800" spc="-45" dirty="0">
                <a:latin typeface="Lucida Sans"/>
                <a:cs typeface="Lucida Sans"/>
              </a:rPr>
              <a:t>on </a:t>
            </a:r>
            <a:r>
              <a:rPr sz="800" spc="-60" dirty="0">
                <a:latin typeface="Lucida Sans"/>
                <a:cs typeface="Lucida Sans"/>
              </a:rPr>
              <a:t>31 </a:t>
            </a:r>
            <a:r>
              <a:rPr sz="800" spc="-30" dirty="0">
                <a:latin typeface="Lucida Sans"/>
                <a:cs typeface="Lucida Sans"/>
              </a:rPr>
              <a:t>positive</a:t>
            </a:r>
            <a:r>
              <a:rPr sz="800" spc="-114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results)</a:t>
            </a:r>
            <a:endParaRPr sz="800" dirty="0">
              <a:latin typeface="Lucida Sans"/>
              <a:cs typeface="Lucida Sans"/>
            </a:endParaRPr>
          </a:p>
          <a:p>
            <a:pPr marL="114300" marR="103505">
              <a:lnSpc>
                <a:spcPct val="114999"/>
              </a:lnSpc>
              <a:spcBef>
                <a:spcPts val="480"/>
              </a:spcBef>
            </a:pPr>
            <a:r>
              <a:rPr sz="800" spc="-40" dirty="0">
                <a:latin typeface="Lucida Sans"/>
                <a:cs typeface="Lucida Sans"/>
              </a:rPr>
              <a:t>Katherine </a:t>
            </a:r>
            <a:r>
              <a:rPr sz="800" spc="-45" dirty="0">
                <a:latin typeface="Lucida Sans"/>
                <a:cs typeface="Lucida Sans"/>
              </a:rPr>
              <a:t>region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45" dirty="0">
                <a:latin typeface="Lucida Sans"/>
                <a:cs typeface="Lucida Sans"/>
              </a:rPr>
              <a:t>the Northern  Territory </a:t>
            </a:r>
            <a:r>
              <a:rPr sz="800" spc="-20" dirty="0">
                <a:latin typeface="Lucida Sans"/>
                <a:cs typeface="Lucida Sans"/>
              </a:rPr>
              <a:t>(based </a:t>
            </a:r>
            <a:r>
              <a:rPr sz="800" spc="-45" dirty="0">
                <a:latin typeface="Lucida Sans"/>
                <a:cs typeface="Lucida Sans"/>
              </a:rPr>
              <a:t>on six </a:t>
            </a:r>
            <a:r>
              <a:rPr sz="800" spc="-30" dirty="0">
                <a:latin typeface="Lucida Sans"/>
                <a:cs typeface="Lucida Sans"/>
              </a:rPr>
              <a:t>positive</a:t>
            </a:r>
            <a:r>
              <a:rPr sz="800" spc="-14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results)</a:t>
            </a:r>
            <a:endParaRPr sz="800" dirty="0">
              <a:latin typeface="Lucida Sans"/>
              <a:cs typeface="Lucida Sans"/>
            </a:endParaRPr>
          </a:p>
          <a:p>
            <a:pPr marL="114300" marR="238125">
              <a:lnSpc>
                <a:spcPct val="114999"/>
              </a:lnSpc>
              <a:spcBef>
                <a:spcPts val="505"/>
              </a:spcBef>
            </a:pPr>
            <a:r>
              <a:rPr sz="800" spc="-40" dirty="0">
                <a:latin typeface="Lucida Sans"/>
                <a:cs typeface="Lucida Sans"/>
              </a:rPr>
              <a:t>Daly </a:t>
            </a:r>
            <a:r>
              <a:rPr sz="800" spc="-45" dirty="0">
                <a:latin typeface="Lucida Sans"/>
                <a:cs typeface="Lucida Sans"/>
              </a:rPr>
              <a:t>region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45" dirty="0">
                <a:latin typeface="Lucida Sans"/>
                <a:cs typeface="Lucida Sans"/>
              </a:rPr>
              <a:t>the Northern</a:t>
            </a:r>
            <a:r>
              <a:rPr sz="800" spc="-130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Territory  </a:t>
            </a:r>
            <a:r>
              <a:rPr sz="800" spc="-20" dirty="0">
                <a:latin typeface="Lucida Sans"/>
                <a:cs typeface="Lucida Sans"/>
              </a:rPr>
              <a:t>(based </a:t>
            </a:r>
            <a:r>
              <a:rPr sz="800" spc="-45" dirty="0">
                <a:latin typeface="Lucida Sans"/>
                <a:cs typeface="Lucida Sans"/>
              </a:rPr>
              <a:t>on </a:t>
            </a:r>
            <a:r>
              <a:rPr sz="800" spc="-35" dirty="0">
                <a:latin typeface="Lucida Sans"/>
                <a:cs typeface="Lucida Sans"/>
              </a:rPr>
              <a:t>two </a:t>
            </a:r>
            <a:r>
              <a:rPr sz="800" spc="-30" dirty="0">
                <a:latin typeface="Lucida Sans"/>
                <a:cs typeface="Lucida Sans"/>
              </a:rPr>
              <a:t>positive</a:t>
            </a:r>
            <a:r>
              <a:rPr sz="800" spc="-14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results)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01766" y="816355"/>
            <a:ext cx="3607435" cy="902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4. </a:t>
            </a:r>
            <a:r>
              <a:rPr sz="1200" b="1" spc="-140" dirty="0">
                <a:solidFill>
                  <a:srgbClr val="FFFFFF"/>
                </a:solidFill>
                <a:latin typeface="Gill Sans MT"/>
                <a:cs typeface="Gill Sans MT"/>
              </a:rPr>
              <a:t>Who </a:t>
            </a:r>
            <a:r>
              <a:rPr sz="1200" b="1" spc="-65" dirty="0">
                <a:solidFill>
                  <a:srgbClr val="FFFFFF"/>
                </a:solidFill>
                <a:latin typeface="Gill Sans MT"/>
                <a:cs typeface="Gill Sans MT"/>
              </a:rPr>
              <a:t>to</a:t>
            </a:r>
            <a:r>
              <a:rPr sz="1200" b="1" spc="-19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Gill Sans MT"/>
                <a:cs typeface="Gill Sans MT"/>
              </a:rPr>
              <a:t>Test</a:t>
            </a:r>
            <a:endParaRPr sz="1200">
              <a:latin typeface="Gill Sans MT"/>
              <a:cs typeface="Gill Sans MT"/>
            </a:endParaRPr>
          </a:p>
          <a:p>
            <a:pPr marL="12700" marR="5080">
              <a:lnSpc>
                <a:spcPct val="113700"/>
              </a:lnSpc>
              <a:spcBef>
                <a:spcPts val="1085"/>
              </a:spcBef>
            </a:pPr>
            <a:r>
              <a:rPr sz="800" spc="-30" dirty="0">
                <a:latin typeface="Lucida Sans"/>
                <a:cs typeface="Lucida Sans"/>
              </a:rPr>
              <a:t>Decisions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about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whether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or not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to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test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for</a:t>
            </a:r>
            <a:r>
              <a:rPr sz="800" spc="-45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HTLV-1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should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always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be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undertaken  using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35" dirty="0">
                <a:latin typeface="Lucida Sans"/>
                <a:cs typeface="Lucida Sans"/>
              </a:rPr>
              <a:t>shared </a:t>
            </a:r>
            <a:r>
              <a:rPr sz="800" spc="-40" dirty="0">
                <a:latin typeface="Lucida Sans"/>
                <a:cs typeface="Lucida Sans"/>
              </a:rPr>
              <a:t>decision-making </a:t>
            </a:r>
            <a:r>
              <a:rPr sz="800" spc="-35" dirty="0">
                <a:latin typeface="Lucida Sans"/>
                <a:cs typeface="Lucida Sans"/>
              </a:rPr>
              <a:t>approach. </a:t>
            </a:r>
            <a:r>
              <a:rPr sz="800" spc="-40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harms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35" dirty="0">
                <a:latin typeface="Lucida Sans"/>
                <a:cs typeface="Lucida Sans"/>
              </a:rPr>
              <a:t>benefits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5" dirty="0">
                <a:latin typeface="Lucida Sans"/>
                <a:cs typeface="Lucida Sans"/>
              </a:rPr>
              <a:t>testing  </a:t>
            </a:r>
            <a:r>
              <a:rPr sz="800" spc="-40" dirty="0">
                <a:latin typeface="Lucida Sans"/>
                <a:cs typeface="Lucida Sans"/>
              </a:rPr>
              <a:t>and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10" dirty="0">
                <a:latin typeface="Lucida Sans"/>
                <a:cs typeface="Lucida Sans"/>
              </a:rPr>
              <a:t>a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subsequent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result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should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also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always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be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considered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and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discussed.</a:t>
            </a:r>
            <a:endParaRPr sz="8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40" dirty="0">
                <a:latin typeface="Lucida Sans"/>
                <a:cs typeface="Lucida Sans"/>
              </a:rPr>
              <a:t>Informed </a:t>
            </a:r>
            <a:r>
              <a:rPr sz="800" spc="-30" dirty="0">
                <a:latin typeface="Lucida Sans"/>
                <a:cs typeface="Lucida Sans"/>
              </a:rPr>
              <a:t>consent </a:t>
            </a:r>
            <a:r>
              <a:rPr sz="800" spc="-40" dirty="0">
                <a:latin typeface="Lucida Sans"/>
                <a:cs typeface="Lucida Sans"/>
              </a:rPr>
              <a:t>must </a:t>
            </a:r>
            <a:r>
              <a:rPr sz="800" spc="-20" dirty="0">
                <a:latin typeface="Lucida Sans"/>
                <a:cs typeface="Lucida Sans"/>
              </a:rPr>
              <a:t>always </a:t>
            </a:r>
            <a:r>
              <a:rPr sz="800" spc="-40" dirty="0">
                <a:latin typeface="Lucida Sans"/>
                <a:cs typeface="Lucida Sans"/>
              </a:rPr>
              <a:t>be obtained </a:t>
            </a:r>
            <a:r>
              <a:rPr sz="800" spc="-50" dirty="0">
                <a:latin typeface="Lucida Sans"/>
                <a:cs typeface="Lucida Sans"/>
              </a:rPr>
              <a:t>prior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30" dirty="0">
                <a:latin typeface="Lucida Sans"/>
                <a:cs typeface="Lucida Sans"/>
              </a:rPr>
              <a:t>HTLV-1</a:t>
            </a:r>
            <a:r>
              <a:rPr sz="800" spc="-17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testing.</a:t>
            </a:r>
            <a:endParaRPr sz="800">
              <a:latin typeface="Lucida Sans"/>
              <a:cs typeface="Lucida San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9057" y="104186"/>
            <a:ext cx="1324669" cy="4981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27222" y="215082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0" y="0"/>
                </a:moveTo>
                <a:lnTo>
                  <a:pt x="1" y="281583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18493" y="215082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0" y="0"/>
                </a:moveTo>
                <a:lnTo>
                  <a:pt x="1" y="281583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5895277" y="1814592"/>
          <a:ext cx="3702685" cy="4543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2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68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2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Pregnant</a:t>
                      </a:r>
                      <a:r>
                        <a:rPr sz="800" b="1" spc="-2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People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T="27940" marB="0">
                    <a:solidFill>
                      <a:srgbClr val="00B2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19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49860" marR="147955">
                        <a:lnSpc>
                          <a:spcPct val="116100"/>
                        </a:lnSpc>
                      </a:pPr>
                      <a:r>
                        <a:rPr sz="800" spc="-35" dirty="0">
                          <a:latin typeface="Lucida Sans"/>
                          <a:cs typeface="Lucida Sans"/>
                        </a:rPr>
                        <a:t>All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Aboriginal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pregnant people,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and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other pregnant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people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whose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baby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will 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be</a:t>
                      </a:r>
                      <a:r>
                        <a:rPr sz="800" spc="-5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identified</a:t>
                      </a:r>
                      <a:r>
                        <a:rPr sz="800" spc="-5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5" dirty="0">
                          <a:latin typeface="Lucida Sans"/>
                          <a:cs typeface="Lucida Sans"/>
                        </a:rPr>
                        <a:t>as</a:t>
                      </a:r>
                      <a:r>
                        <a:rPr sz="800" spc="-5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Aboriginal,</a:t>
                      </a:r>
                      <a:r>
                        <a:rPr sz="800" spc="-50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who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are</a:t>
                      </a:r>
                      <a:r>
                        <a:rPr sz="800" spc="-5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living</a:t>
                      </a:r>
                      <a:r>
                        <a:rPr sz="800" spc="-5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in</a:t>
                      </a:r>
                      <a:r>
                        <a:rPr sz="800" spc="-60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or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were</a:t>
                      </a:r>
                      <a:r>
                        <a:rPr sz="800" spc="-5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50" dirty="0">
                          <a:latin typeface="Lucida Sans"/>
                          <a:cs typeface="Lucida Sans"/>
                        </a:rPr>
                        <a:t>born</a:t>
                      </a:r>
                      <a:r>
                        <a:rPr sz="800" spc="-60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in</a:t>
                      </a:r>
                      <a:r>
                        <a:rPr sz="800" spc="-60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50" dirty="0">
                          <a:latin typeface="Lucida Sans"/>
                          <a:cs typeface="Lucida Sans"/>
                        </a:rPr>
                        <a:t>high</a:t>
                      </a:r>
                      <a:r>
                        <a:rPr sz="800" spc="-5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prevalence 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communities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for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HTLV-1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should be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offered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information about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HTLV-1.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This 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should include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the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availability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of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testing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and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the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implications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of </a:t>
                      </a:r>
                      <a:r>
                        <a:rPr sz="800" spc="-10" dirty="0">
                          <a:latin typeface="Lucida Sans"/>
                          <a:cs typeface="Lucida Sans"/>
                        </a:rPr>
                        <a:t>a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positive 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and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negative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test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for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their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own and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their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baby's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health.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This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discussion 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should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occur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with </a:t>
                      </a:r>
                      <a:r>
                        <a:rPr sz="800" spc="-10" dirty="0">
                          <a:latin typeface="Lucida Sans"/>
                          <a:cs typeface="Lucida Sans"/>
                        </a:rPr>
                        <a:t>a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clinician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with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knowledge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of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HTLV-1 </a:t>
                      </a:r>
                      <a:r>
                        <a:rPr sz="800" spc="-5" dirty="0">
                          <a:latin typeface="Lucida Sans"/>
                          <a:cs typeface="Lucida Sans"/>
                        </a:rPr>
                        <a:t>as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soon </a:t>
                      </a:r>
                      <a:r>
                        <a:rPr sz="800" spc="-5" dirty="0">
                          <a:latin typeface="Lucida Sans"/>
                          <a:cs typeface="Lucida Sans"/>
                        </a:rPr>
                        <a:t>as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safely 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possible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in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pregnancy.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HTLV-1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testing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should never be included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in </a:t>
                      </a:r>
                      <a:r>
                        <a:rPr sz="800" spc="-10" dirty="0">
                          <a:latin typeface="Lucida Sans"/>
                          <a:cs typeface="Lucida Sans"/>
                        </a:rPr>
                        <a:t>a 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predefined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antenatal </a:t>
                      </a:r>
                      <a:r>
                        <a:rPr sz="800" spc="-20" dirty="0">
                          <a:latin typeface="Lucida Sans"/>
                          <a:cs typeface="Lucida Sans"/>
                        </a:rPr>
                        <a:t>care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test</a:t>
                      </a:r>
                      <a:r>
                        <a:rPr sz="800" spc="-12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set.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00B2A9">
                        <a:alpha val="148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155065" marR="300990" indent="-849630">
                        <a:lnSpc>
                          <a:spcPts val="910"/>
                        </a:lnSpc>
                      </a:pPr>
                      <a:r>
                        <a:rPr sz="800" b="1" spc="-1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People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Requesting 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Testing,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Including </a:t>
                      </a:r>
                      <a:r>
                        <a:rPr sz="800" b="1" spc="-2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Partners 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and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Sexual </a:t>
                      </a:r>
                      <a:r>
                        <a:rPr sz="800" b="1" spc="-2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Contacts  </a:t>
                      </a:r>
                      <a:r>
                        <a:rPr sz="800" b="1" spc="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of 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People Living </a:t>
                      </a:r>
                      <a:r>
                        <a:rPr sz="800" b="1" spc="-3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with</a:t>
                      </a:r>
                      <a:r>
                        <a:rPr sz="800" b="1" spc="-7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800" b="1" spc="-4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HTLV-1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T="381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00B2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1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43510" marR="137795">
                        <a:lnSpc>
                          <a:spcPct val="114399"/>
                        </a:lnSpc>
                      </a:pPr>
                      <a:r>
                        <a:rPr sz="800" spc="-40" dirty="0">
                          <a:latin typeface="Lucida Sans"/>
                          <a:cs typeface="Lucida Sans"/>
                        </a:rPr>
                        <a:t>The potential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benefits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and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harms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of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testing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for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all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Aboriginal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people,  including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partners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of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Aboriginal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people,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who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are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living </a:t>
                      </a:r>
                      <a:r>
                        <a:rPr sz="800" spc="-65" dirty="0">
                          <a:latin typeface="Lucida Sans"/>
                          <a:cs typeface="Lucida Sans"/>
                        </a:rPr>
                        <a:t>in,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or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were </a:t>
                      </a:r>
                      <a:r>
                        <a:rPr sz="800" spc="-50" dirty="0">
                          <a:latin typeface="Lucida Sans"/>
                          <a:cs typeface="Lucida Sans"/>
                        </a:rPr>
                        <a:t>born </a:t>
                      </a:r>
                      <a:r>
                        <a:rPr sz="800" spc="-65" dirty="0">
                          <a:latin typeface="Lucida Sans"/>
                          <a:cs typeface="Lucida Sans"/>
                        </a:rPr>
                        <a:t>in,  </a:t>
                      </a:r>
                      <a:r>
                        <a:rPr sz="800" spc="-50" dirty="0">
                          <a:latin typeface="Lucida Sans"/>
                          <a:cs typeface="Lucida Sans"/>
                        </a:rPr>
                        <a:t>high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prevalence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communities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should be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discussed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with people who</a:t>
                      </a:r>
                      <a:r>
                        <a:rPr sz="800" spc="-155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request  testing.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This includes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people who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have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had sexual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contact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with </a:t>
                      </a:r>
                      <a:r>
                        <a:rPr sz="800" spc="-10" dirty="0">
                          <a:latin typeface="Lucida Sans"/>
                          <a:cs typeface="Lucida Sans"/>
                        </a:rPr>
                        <a:t>a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person  living with</a:t>
                      </a:r>
                      <a:r>
                        <a:rPr sz="800" spc="-80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HTLV-1.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T="508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76824">
                      <a:solidFill>
                        <a:srgbClr val="FFFFFF"/>
                      </a:solidFill>
                      <a:prstDash val="solid"/>
                    </a:lnB>
                    <a:solidFill>
                      <a:srgbClr val="00B2A9">
                        <a:alpha val="148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254"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b="1" spc="-3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Children </a:t>
                      </a:r>
                      <a:r>
                        <a:rPr sz="800" b="1" spc="-3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Birthed </a:t>
                      </a:r>
                      <a:r>
                        <a:rPr sz="800" b="1" spc="-5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or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Breastfed 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by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a 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Person Living </a:t>
                      </a:r>
                      <a:r>
                        <a:rPr sz="800" b="1" spc="-3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with</a:t>
                      </a:r>
                      <a:r>
                        <a:rPr sz="800" b="1" spc="-55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sz="800" b="1" spc="-40" dirty="0">
                          <a:solidFill>
                            <a:srgbClr val="FFFFFF"/>
                          </a:solidFill>
                          <a:latin typeface="Gill Sans MT"/>
                          <a:cs typeface="Gill Sans MT"/>
                        </a:rPr>
                        <a:t>HTLV-1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T="60325" marB="0">
                    <a:lnT w="76824">
                      <a:solidFill>
                        <a:srgbClr val="FFFFFF"/>
                      </a:solidFill>
                      <a:prstDash val="solid"/>
                    </a:lnT>
                    <a:solidFill>
                      <a:srgbClr val="00B2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600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43510" marR="149225">
                        <a:lnSpc>
                          <a:spcPct val="116700"/>
                        </a:lnSpc>
                      </a:pPr>
                      <a:r>
                        <a:rPr sz="800" spc="-55" dirty="0">
                          <a:latin typeface="Lucida Sans"/>
                          <a:cs typeface="Lucida Sans"/>
                        </a:rPr>
                        <a:t>Do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not routinely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test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children who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may have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been exposed to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HTLV-1  </a:t>
                      </a:r>
                      <a:r>
                        <a:rPr sz="800" spc="-55" dirty="0">
                          <a:latin typeface="Lucida Sans"/>
                          <a:cs typeface="Lucida Sans"/>
                        </a:rPr>
                        <a:t>during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pregnancy, </a:t>
                      </a:r>
                      <a:r>
                        <a:rPr sz="800" spc="-50" dirty="0">
                          <a:latin typeface="Lucida Sans"/>
                          <a:cs typeface="Lucida Sans"/>
                        </a:rPr>
                        <a:t>birth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or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breast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feeding. There </a:t>
                      </a:r>
                      <a:r>
                        <a:rPr sz="800" spc="-15" dirty="0">
                          <a:latin typeface="Lucida Sans"/>
                          <a:cs typeface="Lucida Sans"/>
                        </a:rPr>
                        <a:t>is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currently </a:t>
                      </a:r>
                      <a:r>
                        <a:rPr sz="800" spc="-50" dirty="0">
                          <a:latin typeface="Lucida Sans"/>
                          <a:cs typeface="Lucida Sans"/>
                        </a:rPr>
                        <a:t>no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proven 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health benefit to diagnosing </a:t>
                      </a:r>
                      <a:r>
                        <a:rPr sz="800" spc="-10" dirty="0">
                          <a:latin typeface="Lucida Sans"/>
                          <a:cs typeface="Lucida Sans"/>
                        </a:rPr>
                        <a:t>a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child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with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HTLV-1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and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testing may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lead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to 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harms, including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stigma,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shame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and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adverse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mental health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impacts.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In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the 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absence of </a:t>
                      </a:r>
                      <a:r>
                        <a:rPr sz="800" spc="-10" dirty="0">
                          <a:latin typeface="Lucida Sans"/>
                          <a:cs typeface="Lucida Sans"/>
                        </a:rPr>
                        <a:t>a</a:t>
                      </a:r>
                      <a:r>
                        <a:rPr sz="800" spc="-190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20" dirty="0">
                          <a:latin typeface="Lucida Sans"/>
                          <a:cs typeface="Lucida Sans"/>
                        </a:rPr>
                        <a:t>specific </a:t>
                      </a:r>
                      <a:r>
                        <a:rPr sz="800" spc="-25" dirty="0">
                          <a:latin typeface="Lucida Sans"/>
                          <a:cs typeface="Lucida Sans"/>
                        </a:rPr>
                        <a:t>clinical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indication,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testing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should be deferred </a:t>
                      </a:r>
                      <a:r>
                        <a:rPr sz="800" spc="-50" dirty="0">
                          <a:latin typeface="Lucida Sans"/>
                          <a:cs typeface="Lucida Sans"/>
                        </a:rPr>
                        <a:t>until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the 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child </a:t>
                      </a:r>
                      <a:r>
                        <a:rPr sz="800" spc="-20" dirty="0">
                          <a:latin typeface="Lucida Sans"/>
                          <a:cs typeface="Lucida Sans"/>
                        </a:rPr>
                        <a:t>can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understand the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implications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for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themselves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and make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an  </a:t>
                      </a:r>
                      <a:r>
                        <a:rPr sz="800" spc="-45" dirty="0">
                          <a:latin typeface="Lucida Sans"/>
                          <a:cs typeface="Lucida Sans"/>
                        </a:rPr>
                        <a:t>informed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shared </a:t>
                      </a:r>
                      <a:r>
                        <a:rPr sz="800" spc="-30" dirty="0">
                          <a:latin typeface="Lucida Sans"/>
                          <a:cs typeface="Lucida Sans"/>
                        </a:rPr>
                        <a:t>decision </a:t>
                      </a:r>
                      <a:r>
                        <a:rPr sz="800" spc="-40" dirty="0">
                          <a:latin typeface="Lucida Sans"/>
                          <a:cs typeface="Lucida Sans"/>
                        </a:rPr>
                        <a:t>about</a:t>
                      </a:r>
                      <a:r>
                        <a:rPr sz="800" spc="-120" dirty="0"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800" spc="-35" dirty="0">
                          <a:latin typeface="Lucida Sans"/>
                          <a:cs typeface="Lucida Sans"/>
                        </a:rPr>
                        <a:t>testing.</a:t>
                      </a:r>
                      <a:endParaRPr sz="800" dirty="0">
                        <a:latin typeface="Lucida Sans"/>
                        <a:cs typeface="Lucida Sans"/>
                      </a:endParaRPr>
                    </a:p>
                  </a:txBody>
                  <a:tcPr marL="0" marR="0" marT="635" marB="0">
                    <a:solidFill>
                      <a:srgbClr val="DDF0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" name="object 17"/>
          <p:cNvSpPr/>
          <p:nvPr/>
        </p:nvSpPr>
        <p:spPr>
          <a:xfrm>
            <a:off x="6321930" y="0"/>
            <a:ext cx="2704292" cy="678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68273" y="1082796"/>
            <a:ext cx="5699759" cy="1002454"/>
          </a:xfrm>
          <a:prstGeom prst="rect">
            <a:avLst/>
          </a:prstGeom>
          <a:solidFill>
            <a:srgbClr val="E7E7EC"/>
          </a:solidFill>
        </p:spPr>
        <p:txBody>
          <a:bodyPr vert="horz" wrap="square" lIns="0" tIns="88265" rIns="0" bIns="0" rtlCol="0">
            <a:spAutoFit/>
          </a:bodyPr>
          <a:lstStyle/>
          <a:p>
            <a:pPr marL="107950" marR="99695">
              <a:lnSpc>
                <a:spcPct val="114999"/>
              </a:lnSpc>
              <a:spcBef>
                <a:spcPts val="695"/>
              </a:spcBef>
            </a:pPr>
            <a:r>
              <a:rPr sz="800" spc="-20" dirty="0">
                <a:latin typeface="Lucida Sans"/>
                <a:cs typeface="Lucida Sans"/>
              </a:rPr>
              <a:t>People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living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with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HTLV-1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should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be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seen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at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least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annually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for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10" dirty="0">
                <a:latin typeface="Lucida Sans"/>
                <a:cs typeface="Lucida Sans"/>
              </a:rPr>
              <a:t>a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Health  </a:t>
            </a:r>
            <a:r>
              <a:rPr sz="800" spc="-35" dirty="0">
                <a:latin typeface="Lucida Sans"/>
                <a:cs typeface="Lucida Sans"/>
              </a:rPr>
              <a:t>Check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45" dirty="0">
                <a:latin typeface="Lucida Sans"/>
                <a:cs typeface="Lucida Sans"/>
              </a:rPr>
              <a:t>provided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25" dirty="0">
                <a:latin typeface="Lucida Sans"/>
                <a:cs typeface="Lucida Sans"/>
              </a:rPr>
              <a:t>advice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45" dirty="0">
                <a:latin typeface="Lucida Sans"/>
                <a:cs typeface="Lucida Sans"/>
              </a:rPr>
              <a:t>support </a:t>
            </a:r>
            <a:r>
              <a:rPr sz="800" spc="-40" dirty="0">
                <a:latin typeface="Lucida Sans"/>
                <a:cs typeface="Lucida Sans"/>
              </a:rPr>
              <a:t>for healthy </a:t>
            </a:r>
            <a:r>
              <a:rPr sz="800" spc="-30" dirty="0">
                <a:latin typeface="Lucida Sans"/>
                <a:cs typeface="Lucida Sans"/>
              </a:rPr>
              <a:t>lifestyle  </a:t>
            </a:r>
            <a:r>
              <a:rPr sz="800" spc="-20" dirty="0">
                <a:latin typeface="Lucida Sans"/>
                <a:cs typeface="Lucida Sans"/>
              </a:rPr>
              <a:t>factors </a:t>
            </a:r>
            <a:r>
              <a:rPr sz="800" spc="-45" dirty="0">
                <a:latin typeface="Lucida Sans"/>
                <a:cs typeface="Lucida Sans"/>
              </a:rPr>
              <a:t>including smoking </a:t>
            </a:r>
            <a:r>
              <a:rPr sz="800" spc="-30" dirty="0">
                <a:latin typeface="Lucida Sans"/>
                <a:cs typeface="Lucida Sans"/>
              </a:rPr>
              <a:t>cessation, </a:t>
            </a:r>
            <a:r>
              <a:rPr sz="800" spc="-45" dirty="0">
                <a:latin typeface="Lucida Sans"/>
                <a:cs typeface="Lucida Sans"/>
              </a:rPr>
              <a:t>limiting </a:t>
            </a:r>
            <a:r>
              <a:rPr sz="800" spc="-30" dirty="0">
                <a:latin typeface="Lucida Sans"/>
                <a:cs typeface="Lucida Sans"/>
              </a:rPr>
              <a:t>alcohol </a:t>
            </a:r>
            <a:r>
              <a:rPr sz="800" spc="-45" dirty="0">
                <a:latin typeface="Lucida Sans"/>
                <a:cs typeface="Lucida Sans"/>
              </a:rPr>
              <a:t>consumption, 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importance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10" dirty="0">
                <a:latin typeface="Lucida Sans"/>
                <a:cs typeface="Lucida Sans"/>
              </a:rPr>
              <a:t>a</a:t>
            </a:r>
            <a:r>
              <a:rPr sz="800" spc="-18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healthy diet and </a:t>
            </a:r>
            <a:r>
              <a:rPr sz="800" spc="-45" dirty="0">
                <a:latin typeface="Lucida Sans"/>
                <a:cs typeface="Lucida Sans"/>
              </a:rPr>
              <a:t>regular </a:t>
            </a:r>
            <a:r>
              <a:rPr sz="800" spc="-35" dirty="0">
                <a:latin typeface="Lucida Sans"/>
                <a:cs typeface="Lucida Sans"/>
              </a:rPr>
              <a:t>exercise.</a:t>
            </a:r>
            <a:endParaRPr sz="800" dirty="0">
              <a:latin typeface="Lucida Sans"/>
              <a:cs typeface="Lucida Sans"/>
            </a:endParaRPr>
          </a:p>
          <a:p>
            <a:pPr marL="107950" marR="144780">
              <a:lnSpc>
                <a:spcPct val="114999"/>
              </a:lnSpc>
              <a:spcBef>
                <a:spcPts val="790"/>
              </a:spcBef>
            </a:pPr>
            <a:r>
              <a:rPr sz="800" spc="-20" dirty="0">
                <a:latin typeface="Lucida Sans"/>
                <a:cs typeface="Lucida Sans"/>
              </a:rPr>
              <a:t>People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30" dirty="0">
                <a:latin typeface="Lucida Sans"/>
                <a:cs typeface="Lucida Sans"/>
              </a:rPr>
              <a:t>possible </a:t>
            </a:r>
            <a:r>
              <a:rPr sz="800" spc="-45" dirty="0">
                <a:latin typeface="Lucida Sans"/>
                <a:cs typeface="Lucida Sans"/>
              </a:rPr>
              <a:t>or </a:t>
            </a:r>
            <a:r>
              <a:rPr sz="800" spc="-35" dirty="0">
                <a:latin typeface="Lucida Sans"/>
                <a:cs typeface="Lucida Sans"/>
              </a:rPr>
              <a:t>confirmed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20" dirty="0">
                <a:latin typeface="Lucida Sans"/>
                <a:cs typeface="Lucida Sans"/>
              </a:rPr>
              <a:t>associated </a:t>
            </a:r>
            <a:r>
              <a:rPr sz="800" spc="-25" dirty="0">
                <a:latin typeface="Lucida Sans"/>
                <a:cs typeface="Lucida Sans"/>
              </a:rPr>
              <a:t>disease</a:t>
            </a:r>
            <a:r>
              <a:rPr sz="800" spc="-18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should  be referred to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25" dirty="0">
                <a:latin typeface="Lucida Sans"/>
                <a:cs typeface="Lucida Sans"/>
              </a:rPr>
              <a:t>specialist </a:t>
            </a:r>
            <a:r>
              <a:rPr sz="800" spc="-40" dirty="0">
                <a:latin typeface="Lucida Sans"/>
                <a:cs typeface="Lucida Sans"/>
              </a:rPr>
              <a:t>for</a:t>
            </a:r>
            <a:r>
              <a:rPr sz="800" spc="-16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management.</a:t>
            </a:r>
            <a:endParaRPr sz="800" dirty="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750" dirty="0">
              <a:latin typeface="Lucida Sans"/>
              <a:cs typeface="Lucida Sans"/>
            </a:endParaRPr>
          </a:p>
          <a:p>
            <a:pPr marL="107950" marR="1053465">
              <a:lnSpc>
                <a:spcPct val="114999"/>
              </a:lnSpc>
            </a:pPr>
            <a:r>
              <a:rPr sz="800" spc="-40" dirty="0">
                <a:latin typeface="Lucida Sans"/>
                <a:cs typeface="Lucida Sans"/>
              </a:rPr>
              <a:t>Regular proviral </a:t>
            </a:r>
            <a:r>
              <a:rPr sz="800" spc="-35" dirty="0">
                <a:latin typeface="Lucida Sans"/>
                <a:cs typeface="Lucida Sans"/>
              </a:rPr>
              <a:t>load testing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45" dirty="0">
                <a:latin typeface="Lucida Sans"/>
                <a:cs typeface="Lucida Sans"/>
              </a:rPr>
              <a:t>not</a:t>
            </a:r>
            <a:r>
              <a:rPr sz="800" spc="-14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recommended  </a:t>
            </a:r>
            <a:r>
              <a:rPr sz="800" spc="-35" dirty="0">
                <a:latin typeface="Lucida Sans"/>
                <a:cs typeface="Lucida Sans"/>
              </a:rPr>
              <a:t>outside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5" dirty="0">
                <a:latin typeface="Lucida Sans"/>
                <a:cs typeface="Lucida Sans"/>
              </a:rPr>
              <a:t>antenatal</a:t>
            </a:r>
            <a:r>
              <a:rPr sz="800" spc="-11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care.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69542" y="6144097"/>
            <a:ext cx="5727065" cy="680956"/>
          </a:xfrm>
          <a:prstGeom prst="rect">
            <a:avLst/>
          </a:prstGeom>
          <a:solidFill>
            <a:srgbClr val="E7E7EC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07950">
              <a:lnSpc>
                <a:spcPct val="100000"/>
              </a:lnSpc>
            </a:pPr>
            <a:r>
              <a:rPr sz="900" spc="35" dirty="0">
                <a:latin typeface="Gill Sans MT"/>
                <a:cs typeface="Gill Sans MT"/>
              </a:rPr>
              <a:t>Disclaimer:</a:t>
            </a:r>
            <a:r>
              <a:rPr sz="900" spc="5" dirty="0">
                <a:latin typeface="Gill Sans MT"/>
                <a:cs typeface="Gill Sans MT"/>
              </a:rPr>
              <a:t> </a:t>
            </a:r>
            <a:r>
              <a:rPr sz="900" spc="45" dirty="0">
                <a:latin typeface="Gill Sans MT"/>
                <a:cs typeface="Gill Sans MT"/>
              </a:rPr>
              <a:t>Guidance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30" dirty="0">
                <a:latin typeface="Gill Sans MT"/>
                <a:cs typeface="Gill Sans MT"/>
              </a:rPr>
              <a:t>provided</a:t>
            </a:r>
            <a:r>
              <a:rPr sz="900" spc="25" dirty="0">
                <a:latin typeface="Gill Sans MT"/>
                <a:cs typeface="Gill Sans MT"/>
              </a:rPr>
              <a:t> on</a:t>
            </a:r>
            <a:r>
              <a:rPr sz="900" spc="30" dirty="0">
                <a:latin typeface="Gill Sans MT"/>
                <a:cs typeface="Gill Sans MT"/>
              </a:rPr>
              <a:t> </a:t>
            </a:r>
            <a:r>
              <a:rPr sz="900" spc="35" dirty="0">
                <a:latin typeface="Gill Sans MT"/>
                <a:cs typeface="Gill Sans MT"/>
              </a:rPr>
              <a:t>this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30" dirty="0">
                <a:latin typeface="Gill Sans MT"/>
                <a:cs typeface="Gill Sans MT"/>
              </a:rPr>
              <a:t>resource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45" dirty="0">
                <a:latin typeface="Gill Sans MT"/>
                <a:cs typeface="Gill Sans MT"/>
              </a:rPr>
              <a:t>is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60" dirty="0">
                <a:latin typeface="Gill Sans MT"/>
                <a:cs typeface="Gill Sans MT"/>
              </a:rPr>
              <a:t>based</a:t>
            </a:r>
            <a:r>
              <a:rPr sz="900" spc="25" dirty="0">
                <a:latin typeface="Gill Sans MT"/>
                <a:cs typeface="Gill Sans MT"/>
              </a:rPr>
              <a:t> on</a:t>
            </a:r>
            <a:r>
              <a:rPr sz="900" spc="30" dirty="0">
                <a:latin typeface="Gill Sans MT"/>
                <a:cs typeface="Gill Sans MT"/>
              </a:rPr>
              <a:t> </a:t>
            </a:r>
            <a:r>
              <a:rPr sz="900" spc="45" dirty="0">
                <a:latin typeface="Gill Sans MT"/>
                <a:cs typeface="Gill Sans MT"/>
              </a:rPr>
              <a:t>guidelines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55" dirty="0">
                <a:latin typeface="Gill Sans MT"/>
                <a:cs typeface="Gill Sans MT"/>
              </a:rPr>
              <a:t>and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40" dirty="0">
                <a:latin typeface="Gill Sans MT"/>
                <a:cs typeface="Gill Sans MT"/>
              </a:rPr>
              <a:t>best-practices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40" dirty="0">
                <a:latin typeface="Gill Sans MT"/>
                <a:cs typeface="Gill Sans MT"/>
              </a:rPr>
              <a:t>at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25" dirty="0">
                <a:latin typeface="Gill Sans MT"/>
                <a:cs typeface="Gill Sans MT"/>
              </a:rPr>
              <a:t>the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35" dirty="0">
                <a:latin typeface="Gill Sans MT"/>
                <a:cs typeface="Gill Sans MT"/>
              </a:rPr>
              <a:t>time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35" dirty="0">
                <a:latin typeface="Gill Sans MT"/>
                <a:cs typeface="Gill Sans MT"/>
              </a:rPr>
              <a:t>of</a:t>
            </a:r>
            <a:r>
              <a:rPr sz="900" spc="5" dirty="0">
                <a:latin typeface="Gill Sans MT"/>
                <a:cs typeface="Gill Sans MT"/>
              </a:rPr>
              <a:t> </a:t>
            </a:r>
            <a:r>
              <a:rPr sz="900" spc="40" dirty="0">
                <a:latin typeface="Gill Sans MT"/>
                <a:cs typeface="Gill Sans MT"/>
              </a:rPr>
              <a:t>publication.</a:t>
            </a:r>
            <a:r>
              <a:rPr lang="en-AU" sz="900" dirty="0">
                <a:latin typeface="Gill Sans MT"/>
                <a:cs typeface="Gill Sans MT"/>
              </a:rPr>
              <a:t> </a:t>
            </a:r>
            <a:r>
              <a:rPr sz="900" spc="25" dirty="0">
                <a:latin typeface="Gill Sans MT"/>
                <a:cs typeface="Gill Sans MT"/>
              </a:rPr>
              <a:t>For </a:t>
            </a:r>
            <a:r>
              <a:rPr sz="900" spc="20" dirty="0">
                <a:latin typeface="Gill Sans MT"/>
                <a:cs typeface="Gill Sans MT"/>
              </a:rPr>
              <a:t>further </a:t>
            </a:r>
            <a:r>
              <a:rPr sz="900" spc="35" dirty="0">
                <a:latin typeface="Gill Sans MT"/>
                <a:cs typeface="Gill Sans MT"/>
              </a:rPr>
              <a:t>information, </a:t>
            </a:r>
            <a:r>
              <a:rPr sz="900" spc="15" dirty="0">
                <a:latin typeface="Gill Sans MT"/>
                <a:cs typeface="Gill Sans MT"/>
              </a:rPr>
              <a:t>refer </a:t>
            </a:r>
            <a:r>
              <a:rPr sz="900" spc="5" dirty="0">
                <a:latin typeface="Gill Sans MT"/>
                <a:cs typeface="Gill Sans MT"/>
              </a:rPr>
              <a:t>to </a:t>
            </a:r>
            <a:r>
              <a:rPr sz="900" spc="25" dirty="0">
                <a:latin typeface="Gill Sans MT"/>
                <a:cs typeface="Gill Sans MT"/>
              </a:rPr>
              <a:t>the </a:t>
            </a:r>
            <a:r>
              <a:rPr sz="900" spc="35" dirty="0">
                <a:latin typeface="Gill Sans MT"/>
                <a:cs typeface="Gill Sans MT"/>
              </a:rPr>
              <a:t>Australian </a:t>
            </a:r>
            <a:r>
              <a:rPr sz="900" spc="30" dirty="0">
                <a:latin typeface="Gill Sans MT"/>
                <a:cs typeface="Gill Sans MT"/>
              </a:rPr>
              <a:t>Clinical </a:t>
            </a:r>
            <a:r>
              <a:rPr sz="900" spc="40" dirty="0">
                <a:latin typeface="Gill Sans MT"/>
                <a:cs typeface="Gill Sans MT"/>
              </a:rPr>
              <a:t>Guidelines </a:t>
            </a:r>
            <a:r>
              <a:rPr sz="900" spc="25" dirty="0">
                <a:latin typeface="Gill Sans MT"/>
                <a:cs typeface="Gill Sans MT"/>
              </a:rPr>
              <a:t>on </a:t>
            </a:r>
            <a:r>
              <a:rPr sz="900" spc="20" dirty="0">
                <a:latin typeface="Gill Sans MT"/>
                <a:cs typeface="Gill Sans MT"/>
              </a:rPr>
              <a:t>HTLV-1 </a:t>
            </a:r>
            <a:r>
              <a:rPr sz="900" spc="15" dirty="0">
                <a:latin typeface="Gill Sans MT"/>
                <a:cs typeface="Gill Sans MT"/>
              </a:rPr>
              <a:t>for </a:t>
            </a:r>
            <a:r>
              <a:rPr sz="900" spc="35" dirty="0">
                <a:latin typeface="Gill Sans MT"/>
                <a:cs typeface="Gill Sans MT"/>
              </a:rPr>
              <a:t>Aboriginal </a:t>
            </a:r>
            <a:r>
              <a:rPr sz="900" spc="40" dirty="0">
                <a:latin typeface="Gill Sans MT"/>
                <a:cs typeface="Gill Sans MT"/>
              </a:rPr>
              <a:t>Primary </a:t>
            </a:r>
            <a:r>
              <a:rPr sz="900" spc="35" dirty="0">
                <a:latin typeface="Gill Sans MT"/>
                <a:cs typeface="Gill Sans MT"/>
              </a:rPr>
              <a:t>Health </a:t>
            </a:r>
            <a:r>
              <a:rPr sz="900" spc="20" dirty="0">
                <a:latin typeface="Gill Sans MT"/>
                <a:cs typeface="Gill Sans MT"/>
              </a:rPr>
              <a:t>Care </a:t>
            </a:r>
            <a:r>
              <a:rPr sz="900" spc="50" dirty="0">
                <a:latin typeface="Gill Sans MT"/>
                <a:cs typeface="Gill Sans MT"/>
              </a:rPr>
              <a:t>Settings </a:t>
            </a:r>
            <a:r>
              <a:rPr sz="900" u="sng" spc="40" dirty="0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  <a:hlinkClick r:id="rId3"/>
              </a:rPr>
              <a:t>www.htlv1.guidelines.org.au </a:t>
            </a:r>
            <a:r>
              <a:rPr sz="900" spc="40" dirty="0">
                <a:latin typeface="Gill Sans MT"/>
                <a:cs typeface="Gill Sans MT"/>
              </a:rPr>
              <a:t> </a:t>
            </a:r>
            <a:r>
              <a:rPr sz="900" spc="30" dirty="0">
                <a:latin typeface="Gill Sans MT"/>
                <a:cs typeface="Gill Sans MT"/>
              </a:rPr>
              <a:t>The</a:t>
            </a:r>
            <a:r>
              <a:rPr sz="900" spc="20" dirty="0">
                <a:latin typeface="Gill Sans MT"/>
                <a:cs typeface="Gill Sans MT"/>
              </a:rPr>
              <a:t> term</a:t>
            </a:r>
            <a:r>
              <a:rPr sz="900" spc="40" dirty="0">
                <a:latin typeface="Gill Sans MT"/>
                <a:cs typeface="Gill Sans MT"/>
              </a:rPr>
              <a:t> </a:t>
            </a:r>
            <a:r>
              <a:rPr sz="900" spc="45" dirty="0">
                <a:latin typeface="Gill Sans MT"/>
                <a:cs typeface="Gill Sans MT"/>
              </a:rPr>
              <a:t>breastfeeding</a:t>
            </a:r>
            <a:r>
              <a:rPr sz="900" spc="30" dirty="0">
                <a:latin typeface="Gill Sans MT"/>
                <a:cs typeface="Gill Sans MT"/>
              </a:rPr>
              <a:t> </a:t>
            </a:r>
            <a:r>
              <a:rPr sz="900" spc="45" dirty="0">
                <a:latin typeface="Gill Sans MT"/>
                <a:cs typeface="Gill Sans MT"/>
              </a:rPr>
              <a:t>is</a:t>
            </a:r>
            <a:r>
              <a:rPr sz="900" spc="15" dirty="0">
                <a:latin typeface="Gill Sans MT"/>
                <a:cs typeface="Gill Sans MT"/>
              </a:rPr>
              <a:t> </a:t>
            </a:r>
            <a:r>
              <a:rPr sz="900" spc="55" dirty="0">
                <a:latin typeface="Gill Sans MT"/>
                <a:cs typeface="Gill Sans MT"/>
              </a:rPr>
              <a:t>used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20" dirty="0">
                <a:latin typeface="Gill Sans MT"/>
                <a:cs typeface="Gill Sans MT"/>
              </a:rPr>
              <a:t>in</a:t>
            </a:r>
            <a:r>
              <a:rPr sz="900" spc="30" dirty="0">
                <a:latin typeface="Gill Sans MT"/>
                <a:cs typeface="Gill Sans MT"/>
              </a:rPr>
              <a:t> </a:t>
            </a:r>
            <a:r>
              <a:rPr sz="900" spc="35" dirty="0">
                <a:latin typeface="Gill Sans MT"/>
                <a:cs typeface="Gill Sans MT"/>
              </a:rPr>
              <a:t>this</a:t>
            </a:r>
            <a:r>
              <a:rPr sz="900" spc="15" dirty="0">
                <a:latin typeface="Gill Sans MT"/>
                <a:cs typeface="Gill Sans MT"/>
              </a:rPr>
              <a:t> tool </a:t>
            </a:r>
            <a:r>
              <a:rPr sz="900" spc="35" dirty="0">
                <a:latin typeface="Gill Sans MT"/>
                <a:cs typeface="Gill Sans MT"/>
              </a:rPr>
              <a:t>however</a:t>
            </a:r>
            <a:r>
              <a:rPr sz="900" spc="5" dirty="0">
                <a:latin typeface="Gill Sans MT"/>
                <a:cs typeface="Gill Sans MT"/>
              </a:rPr>
              <a:t> it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45" dirty="0">
                <a:latin typeface="Gill Sans MT"/>
                <a:cs typeface="Gill Sans MT"/>
              </a:rPr>
              <a:t>is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35" dirty="0">
                <a:latin typeface="Gill Sans MT"/>
                <a:cs typeface="Gill Sans MT"/>
              </a:rPr>
              <a:t>important</a:t>
            </a:r>
            <a:r>
              <a:rPr sz="900" spc="15" dirty="0">
                <a:latin typeface="Gill Sans MT"/>
                <a:cs typeface="Gill Sans MT"/>
              </a:rPr>
              <a:t> </a:t>
            </a:r>
            <a:r>
              <a:rPr sz="900" spc="5" dirty="0">
                <a:latin typeface="Gill Sans MT"/>
                <a:cs typeface="Gill Sans MT"/>
              </a:rPr>
              <a:t>to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40" dirty="0">
                <a:latin typeface="Gill Sans MT"/>
                <a:cs typeface="Gill Sans MT"/>
              </a:rPr>
              <a:t>be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45" dirty="0">
                <a:latin typeface="Gill Sans MT"/>
                <a:cs typeface="Gill Sans MT"/>
              </a:rPr>
              <a:t>aware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35" dirty="0">
                <a:latin typeface="Gill Sans MT"/>
                <a:cs typeface="Gill Sans MT"/>
              </a:rPr>
              <a:t>that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5" dirty="0">
                <a:latin typeface="Gill Sans MT"/>
                <a:cs typeface="Gill Sans MT"/>
              </a:rPr>
              <a:t>it</a:t>
            </a:r>
            <a:r>
              <a:rPr sz="900" spc="15" dirty="0">
                <a:latin typeface="Gill Sans MT"/>
                <a:cs typeface="Gill Sans MT"/>
              </a:rPr>
              <a:t> </a:t>
            </a:r>
            <a:r>
              <a:rPr sz="900" spc="70" dirty="0">
                <a:latin typeface="Gill Sans MT"/>
                <a:cs typeface="Gill Sans MT"/>
              </a:rPr>
              <a:t>may</a:t>
            </a:r>
            <a:r>
              <a:rPr sz="900" spc="25" dirty="0">
                <a:latin typeface="Gill Sans MT"/>
                <a:cs typeface="Gill Sans MT"/>
              </a:rPr>
              <a:t> not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40" dirty="0">
                <a:latin typeface="Gill Sans MT"/>
                <a:cs typeface="Gill Sans MT"/>
              </a:rPr>
              <a:t>be</a:t>
            </a:r>
            <a:r>
              <a:rPr sz="900" spc="20" dirty="0">
                <a:latin typeface="Gill Sans MT"/>
                <a:cs typeface="Gill Sans MT"/>
              </a:rPr>
              <a:t> </a:t>
            </a:r>
            <a:r>
              <a:rPr sz="900" spc="65" dirty="0">
                <a:latin typeface="Gill Sans MT"/>
                <a:cs typeface="Gill Sans MT"/>
              </a:rPr>
              <a:t>a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20" dirty="0">
                <a:latin typeface="Gill Sans MT"/>
                <a:cs typeface="Gill Sans MT"/>
              </a:rPr>
              <a:t>preferred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20" dirty="0">
                <a:latin typeface="Gill Sans MT"/>
                <a:cs typeface="Gill Sans MT"/>
              </a:rPr>
              <a:t>term</a:t>
            </a:r>
            <a:r>
              <a:rPr sz="900" spc="35" dirty="0">
                <a:latin typeface="Gill Sans MT"/>
                <a:cs typeface="Gill Sans MT"/>
              </a:rPr>
              <a:t> by</a:t>
            </a:r>
            <a:r>
              <a:rPr sz="900" spc="25" dirty="0">
                <a:latin typeface="Gill Sans MT"/>
                <a:cs typeface="Gill Sans MT"/>
              </a:rPr>
              <a:t> </a:t>
            </a:r>
            <a:r>
              <a:rPr sz="900" spc="35" dirty="0">
                <a:latin typeface="Gill Sans MT"/>
                <a:cs typeface="Gill Sans MT"/>
              </a:rPr>
              <a:t>all</a:t>
            </a:r>
            <a:r>
              <a:rPr sz="900" spc="15" dirty="0">
                <a:latin typeface="Gill Sans MT"/>
                <a:cs typeface="Gill Sans MT"/>
              </a:rPr>
              <a:t> </a:t>
            </a:r>
            <a:r>
              <a:rPr sz="900" spc="40" dirty="0">
                <a:latin typeface="Gill Sans MT"/>
                <a:cs typeface="Gill Sans MT"/>
              </a:rPr>
              <a:t>people.</a:t>
            </a:r>
            <a:endParaRPr sz="900" dirty="0">
              <a:latin typeface="Gill Sans MT"/>
              <a:cs typeface="Gill Sans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79067" y="2513372"/>
            <a:ext cx="5727065" cy="3587781"/>
          </a:xfrm>
          <a:custGeom>
            <a:avLst/>
            <a:gdLst/>
            <a:ahLst/>
            <a:cxnLst/>
            <a:rect l="l" t="t" r="r" b="b"/>
            <a:pathLst>
              <a:path w="5727065" h="3791585">
                <a:moveTo>
                  <a:pt x="0" y="0"/>
                </a:moveTo>
                <a:lnTo>
                  <a:pt x="5726804" y="0"/>
                </a:lnTo>
                <a:lnTo>
                  <a:pt x="5726804" y="3791535"/>
                </a:lnTo>
                <a:lnTo>
                  <a:pt x="0" y="3791535"/>
                </a:lnTo>
                <a:lnTo>
                  <a:pt x="0" y="0"/>
                </a:lnTo>
                <a:close/>
              </a:path>
            </a:pathLst>
          </a:custGeom>
          <a:solidFill>
            <a:srgbClr val="FAEF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85057" y="2581290"/>
            <a:ext cx="2585085" cy="11563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90"/>
              </a:spcBef>
            </a:pP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20" dirty="0">
                <a:latin typeface="Lucida Sans"/>
                <a:cs typeface="Lucida Sans"/>
              </a:rPr>
              <a:t>can </a:t>
            </a:r>
            <a:r>
              <a:rPr sz="800" spc="-40" dirty="0">
                <a:latin typeface="Lucida Sans"/>
                <a:cs typeface="Lucida Sans"/>
              </a:rPr>
              <a:t>be transmitted </a:t>
            </a:r>
            <a:r>
              <a:rPr sz="800" spc="-30" dirty="0">
                <a:latin typeface="Lucida Sans"/>
                <a:cs typeface="Lucida Sans"/>
              </a:rPr>
              <a:t>vertically </a:t>
            </a:r>
            <a:r>
              <a:rPr sz="800" spc="-55" dirty="0">
                <a:latin typeface="Lucida Sans"/>
                <a:cs typeface="Lucida Sans"/>
              </a:rPr>
              <a:t>through  </a:t>
            </a:r>
            <a:r>
              <a:rPr sz="800" spc="-35" dirty="0">
                <a:latin typeface="Lucida Sans"/>
                <a:cs typeface="Lucida Sans"/>
              </a:rPr>
              <a:t>breastfeeding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35" dirty="0">
                <a:latin typeface="Lucida Sans"/>
                <a:cs typeface="Lucida Sans"/>
              </a:rPr>
              <a:t>possibly </a:t>
            </a:r>
            <a:r>
              <a:rPr sz="800" spc="-55" dirty="0">
                <a:latin typeface="Lucida Sans"/>
                <a:cs typeface="Lucida Sans"/>
              </a:rPr>
              <a:t>during </a:t>
            </a:r>
            <a:r>
              <a:rPr sz="800" spc="-40" dirty="0">
                <a:latin typeface="Lucida Sans"/>
                <a:cs typeface="Lucida Sans"/>
              </a:rPr>
              <a:t>pregnancy </a:t>
            </a:r>
            <a:r>
              <a:rPr sz="800" spc="-45" dirty="0">
                <a:latin typeface="Lucida Sans"/>
                <a:cs typeface="Lucida Sans"/>
              </a:rPr>
              <a:t>or </a:t>
            </a:r>
            <a:r>
              <a:rPr sz="800" spc="-25" dirty="0">
                <a:latin typeface="Lucida Sans"/>
                <a:cs typeface="Lucida Sans"/>
              </a:rPr>
              <a:t>at </a:t>
            </a:r>
            <a:r>
              <a:rPr sz="800" spc="-50" dirty="0">
                <a:latin typeface="Lucida Sans"/>
                <a:cs typeface="Lucida Sans"/>
              </a:rPr>
              <a:t>birth.  </a:t>
            </a:r>
            <a:r>
              <a:rPr sz="800" spc="-35" dirty="0">
                <a:latin typeface="Lucida Sans"/>
                <a:cs typeface="Lucida Sans"/>
              </a:rPr>
              <a:t>Diagnosis </a:t>
            </a:r>
            <a:r>
              <a:rPr sz="800" spc="-45" dirty="0">
                <a:latin typeface="Lucida Sans"/>
                <a:cs typeface="Lucida Sans"/>
              </a:rPr>
              <a:t>in pregnant </a:t>
            </a:r>
            <a:r>
              <a:rPr sz="800" spc="-40" dirty="0">
                <a:latin typeface="Lucida Sans"/>
                <a:cs typeface="Lucida Sans"/>
              </a:rPr>
              <a:t>people </a:t>
            </a:r>
            <a:r>
              <a:rPr sz="800" spc="-35" dirty="0">
                <a:latin typeface="Lucida Sans"/>
                <a:cs typeface="Lucida Sans"/>
              </a:rPr>
              <a:t>may enable </a:t>
            </a:r>
            <a:r>
              <a:rPr sz="800" spc="-45" dirty="0">
                <a:latin typeface="Lucida Sans"/>
                <a:cs typeface="Lucida Sans"/>
              </a:rPr>
              <a:t>them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35" dirty="0">
                <a:latin typeface="Lucida Sans"/>
                <a:cs typeface="Lucida Sans"/>
              </a:rPr>
              <a:t>take  </a:t>
            </a:r>
            <a:r>
              <a:rPr sz="800" spc="-30" dirty="0">
                <a:latin typeface="Lucida Sans"/>
                <a:cs typeface="Lucida Sans"/>
              </a:rPr>
              <a:t>measures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35" dirty="0">
                <a:latin typeface="Lucida Sans"/>
                <a:cs typeface="Lucida Sans"/>
              </a:rPr>
              <a:t>reduce transmission. </a:t>
            </a:r>
            <a:r>
              <a:rPr sz="800" spc="-40" dirty="0">
                <a:latin typeface="Lucida Sans"/>
                <a:cs typeface="Lucida Sans"/>
              </a:rPr>
              <a:t>However, there </a:t>
            </a:r>
            <a:r>
              <a:rPr sz="800" spc="-30" dirty="0">
                <a:latin typeface="Lucida Sans"/>
                <a:cs typeface="Lucida Sans"/>
              </a:rPr>
              <a:t>are  </a:t>
            </a:r>
            <a:r>
              <a:rPr sz="800" spc="-40" dirty="0">
                <a:latin typeface="Lucida Sans"/>
                <a:cs typeface="Lucida Sans"/>
              </a:rPr>
              <a:t>many </a:t>
            </a:r>
            <a:r>
              <a:rPr sz="800" spc="-35" dirty="0">
                <a:latin typeface="Lucida Sans"/>
                <a:cs typeface="Lucida Sans"/>
              </a:rPr>
              <a:t>uncertainties </a:t>
            </a:r>
            <a:r>
              <a:rPr sz="800" spc="-40" dirty="0">
                <a:latin typeface="Lucida Sans"/>
                <a:cs typeface="Lucida Sans"/>
              </a:rPr>
              <a:t>relating to evidence, and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35" dirty="0">
                <a:latin typeface="Lucida Sans"/>
                <a:cs typeface="Lucida Sans"/>
              </a:rPr>
              <a:t>personal  </a:t>
            </a:r>
            <a:r>
              <a:rPr sz="800" spc="-25" dirty="0">
                <a:latin typeface="Lucida Sans"/>
                <a:cs typeface="Lucida Sans"/>
              </a:rPr>
              <a:t>values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30" dirty="0">
                <a:latin typeface="Lucida Sans"/>
                <a:cs typeface="Lucida Sans"/>
              </a:rPr>
              <a:t>preferences </a:t>
            </a:r>
            <a:r>
              <a:rPr sz="800" spc="-35" dirty="0">
                <a:latin typeface="Lucida Sans"/>
                <a:cs typeface="Lucida Sans"/>
              </a:rPr>
              <a:t>related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35" dirty="0">
                <a:latin typeface="Lucida Sans"/>
                <a:cs typeface="Lucida Sans"/>
              </a:rPr>
              <a:t>diagnosis.  </a:t>
            </a:r>
            <a:r>
              <a:rPr sz="800" spc="-40" dirty="0">
                <a:latin typeface="Lucida Sans"/>
                <a:cs typeface="Lucida Sans"/>
              </a:rPr>
              <a:t>There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are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also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many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uncertainties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and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risks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5" dirty="0">
                <a:latin typeface="Lucida Sans"/>
                <a:cs typeface="Lucida Sans"/>
              </a:rPr>
              <a:t>in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relation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to  </a:t>
            </a:r>
            <a:r>
              <a:rPr sz="800" spc="-45" dirty="0">
                <a:latin typeface="Lucida Sans"/>
                <a:cs typeface="Lucida Sans"/>
              </a:rPr>
              <a:t>not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breastfeeding.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98737" y="3858117"/>
            <a:ext cx="2526665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14999"/>
              </a:lnSpc>
              <a:spcBef>
                <a:spcPts val="100"/>
              </a:spcBef>
            </a:pPr>
            <a:r>
              <a:rPr sz="800" spc="-40" dirty="0">
                <a:latin typeface="Lucida Sans"/>
                <a:cs typeface="Lucida Sans"/>
              </a:rPr>
              <a:t>Informed </a:t>
            </a:r>
            <a:r>
              <a:rPr sz="800" spc="-35" dirty="0">
                <a:latin typeface="Lucida Sans"/>
                <a:cs typeface="Lucida Sans"/>
              </a:rPr>
              <a:t>shared </a:t>
            </a:r>
            <a:r>
              <a:rPr sz="800" spc="-30" dirty="0">
                <a:latin typeface="Lucida Sans"/>
                <a:cs typeface="Lucida Sans"/>
              </a:rPr>
              <a:t>decision </a:t>
            </a:r>
            <a:r>
              <a:rPr sz="800" spc="-55" dirty="0">
                <a:latin typeface="Lucida Sans"/>
                <a:cs typeface="Lucida Sans"/>
              </a:rPr>
              <a:t>making, </a:t>
            </a:r>
            <a:r>
              <a:rPr sz="800" spc="-40" dirty="0">
                <a:latin typeface="Lucida Sans"/>
                <a:cs typeface="Lucida Sans"/>
              </a:rPr>
              <a:t>where </a:t>
            </a:r>
            <a:r>
              <a:rPr sz="800" spc="-35" dirty="0">
                <a:latin typeface="Lucida Sans"/>
                <a:cs typeface="Lucida Sans"/>
              </a:rPr>
              <a:t>an </a:t>
            </a:r>
            <a:r>
              <a:rPr sz="800" spc="-45" dirty="0">
                <a:latin typeface="Lucida Sans"/>
                <a:cs typeface="Lucida Sans"/>
              </a:rPr>
              <a:t>individual  </a:t>
            </a:r>
            <a:r>
              <a:rPr sz="800" spc="-20" dirty="0">
                <a:latin typeface="Lucida Sans"/>
                <a:cs typeface="Lucida Sans"/>
              </a:rPr>
              <a:t>feels </a:t>
            </a:r>
            <a:r>
              <a:rPr sz="800" spc="-40" dirty="0">
                <a:latin typeface="Lucida Sans"/>
                <a:cs typeface="Lucida Sans"/>
              </a:rPr>
              <a:t>they </a:t>
            </a:r>
            <a:r>
              <a:rPr sz="800" spc="-30" dirty="0">
                <a:latin typeface="Lucida Sans"/>
                <a:cs typeface="Lucida Sans"/>
              </a:rPr>
              <a:t>have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40" dirty="0">
                <a:latin typeface="Lucida Sans"/>
                <a:cs typeface="Lucida Sans"/>
              </a:rPr>
              <a:t>information they need to make  </a:t>
            </a:r>
            <a:r>
              <a:rPr sz="800" spc="-25" dirty="0">
                <a:latin typeface="Lucida Sans"/>
                <a:cs typeface="Lucida Sans"/>
              </a:rPr>
              <a:t>decisions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15" dirty="0">
                <a:latin typeface="Lucida Sans"/>
                <a:cs typeface="Lucida Sans"/>
              </a:rPr>
              <a:t>is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10" dirty="0">
                <a:latin typeface="Lucida Sans"/>
                <a:cs typeface="Lucida Sans"/>
              </a:rPr>
              <a:t>a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critical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component</a:t>
            </a:r>
            <a:r>
              <a:rPr sz="800" spc="-55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of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HTLV-1</a:t>
            </a:r>
            <a:r>
              <a:rPr sz="800" spc="-50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associated  </a:t>
            </a:r>
            <a:r>
              <a:rPr sz="800" spc="-40" dirty="0">
                <a:latin typeface="Lucida Sans"/>
                <a:cs typeface="Lucida Sans"/>
              </a:rPr>
              <a:t>prenatal and </a:t>
            </a:r>
            <a:r>
              <a:rPr sz="800" spc="-35" dirty="0">
                <a:latin typeface="Lucida Sans"/>
                <a:cs typeface="Lucida Sans"/>
              </a:rPr>
              <a:t>postnatal</a:t>
            </a:r>
            <a:r>
              <a:rPr sz="800" spc="-8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care.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85057" y="4527249"/>
            <a:ext cx="2629535" cy="142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700"/>
              </a:lnSpc>
              <a:spcBef>
                <a:spcPts val="100"/>
              </a:spcBef>
            </a:pPr>
            <a:r>
              <a:rPr sz="800" spc="-35" dirty="0">
                <a:latin typeface="Lucida Sans"/>
                <a:cs typeface="Lucida Sans"/>
              </a:rPr>
              <a:t>All </a:t>
            </a:r>
            <a:r>
              <a:rPr sz="800" spc="-40" dirty="0">
                <a:latin typeface="Lucida Sans"/>
                <a:cs typeface="Lucida Sans"/>
              </a:rPr>
              <a:t>Aboriginal </a:t>
            </a:r>
            <a:r>
              <a:rPr sz="800" spc="-45" dirty="0">
                <a:latin typeface="Lucida Sans"/>
                <a:cs typeface="Lucida Sans"/>
              </a:rPr>
              <a:t>pregnant people,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45" dirty="0">
                <a:latin typeface="Lucida Sans"/>
                <a:cs typeface="Lucida Sans"/>
              </a:rPr>
              <a:t>other pregnant </a:t>
            </a:r>
            <a:r>
              <a:rPr sz="800" spc="-40" dirty="0">
                <a:latin typeface="Lucida Sans"/>
                <a:cs typeface="Lucida Sans"/>
              </a:rPr>
              <a:t>people  </a:t>
            </a:r>
            <a:r>
              <a:rPr sz="800" spc="-30" dirty="0">
                <a:latin typeface="Lucida Sans"/>
                <a:cs typeface="Lucida Sans"/>
              </a:rPr>
              <a:t>whose </a:t>
            </a:r>
            <a:r>
              <a:rPr sz="800" spc="-40" dirty="0">
                <a:latin typeface="Lucida Sans"/>
                <a:cs typeface="Lucida Sans"/>
              </a:rPr>
              <a:t>baby </a:t>
            </a:r>
            <a:r>
              <a:rPr sz="800" spc="-35" dirty="0">
                <a:latin typeface="Lucida Sans"/>
                <a:cs typeface="Lucida Sans"/>
              </a:rPr>
              <a:t>will </a:t>
            </a:r>
            <a:r>
              <a:rPr sz="800" spc="-40" dirty="0">
                <a:latin typeface="Lucida Sans"/>
                <a:cs typeface="Lucida Sans"/>
              </a:rPr>
              <a:t>be identified </a:t>
            </a:r>
            <a:r>
              <a:rPr sz="800" spc="-5" dirty="0">
                <a:latin typeface="Lucida Sans"/>
                <a:cs typeface="Lucida Sans"/>
              </a:rPr>
              <a:t>as </a:t>
            </a:r>
            <a:r>
              <a:rPr sz="800" spc="-45" dirty="0">
                <a:latin typeface="Lucida Sans"/>
                <a:cs typeface="Lucida Sans"/>
              </a:rPr>
              <a:t>Aboriginal, </a:t>
            </a:r>
            <a:r>
              <a:rPr sz="800" spc="-40" dirty="0">
                <a:latin typeface="Lucida Sans"/>
                <a:cs typeface="Lucida Sans"/>
              </a:rPr>
              <a:t>who </a:t>
            </a:r>
            <a:r>
              <a:rPr sz="800" spc="-30" dirty="0">
                <a:latin typeface="Lucida Sans"/>
                <a:cs typeface="Lucida Sans"/>
              </a:rPr>
              <a:t>are </a:t>
            </a:r>
            <a:r>
              <a:rPr sz="800" spc="-40" dirty="0">
                <a:latin typeface="Lucida Sans"/>
                <a:cs typeface="Lucida Sans"/>
              </a:rPr>
              <a:t>living  </a:t>
            </a:r>
            <a:r>
              <a:rPr sz="800" spc="-45" dirty="0">
                <a:latin typeface="Lucida Sans"/>
                <a:cs typeface="Lucida Sans"/>
              </a:rPr>
              <a:t>in or </a:t>
            </a:r>
            <a:r>
              <a:rPr sz="800" spc="-35" dirty="0">
                <a:latin typeface="Lucida Sans"/>
                <a:cs typeface="Lucida Sans"/>
              </a:rPr>
              <a:t>were </a:t>
            </a:r>
            <a:r>
              <a:rPr sz="800" spc="-50" dirty="0">
                <a:latin typeface="Lucida Sans"/>
                <a:cs typeface="Lucida Sans"/>
              </a:rPr>
              <a:t>born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50" dirty="0">
                <a:latin typeface="Lucida Sans"/>
                <a:cs typeface="Lucida Sans"/>
              </a:rPr>
              <a:t>high </a:t>
            </a:r>
            <a:r>
              <a:rPr sz="800" spc="-30" dirty="0">
                <a:latin typeface="Lucida Sans"/>
                <a:cs typeface="Lucida Sans"/>
              </a:rPr>
              <a:t>prevalence </a:t>
            </a:r>
            <a:r>
              <a:rPr sz="800" spc="-35" dirty="0">
                <a:latin typeface="Lucida Sans"/>
                <a:cs typeface="Lucida Sans"/>
              </a:rPr>
              <a:t>communities </a:t>
            </a:r>
            <a:r>
              <a:rPr sz="800" spc="-40" dirty="0">
                <a:latin typeface="Lucida Sans"/>
                <a:cs typeface="Lucida Sans"/>
              </a:rPr>
              <a:t>for </a:t>
            </a:r>
            <a:r>
              <a:rPr sz="800" spc="-25" dirty="0">
                <a:latin typeface="Lucida Sans"/>
                <a:cs typeface="Lucida Sans"/>
              </a:rPr>
              <a:t>HTLV-  </a:t>
            </a:r>
            <a:r>
              <a:rPr sz="800" spc="-60" dirty="0">
                <a:latin typeface="Lucida Sans"/>
                <a:cs typeface="Lucida Sans"/>
              </a:rPr>
              <a:t>1 </a:t>
            </a:r>
            <a:r>
              <a:rPr sz="800" spc="-40" dirty="0">
                <a:latin typeface="Lucida Sans"/>
                <a:cs typeface="Lucida Sans"/>
              </a:rPr>
              <a:t>should be </a:t>
            </a:r>
            <a:r>
              <a:rPr sz="800" spc="-35" dirty="0">
                <a:latin typeface="Lucida Sans"/>
                <a:cs typeface="Lucida Sans"/>
              </a:rPr>
              <a:t>offered </a:t>
            </a:r>
            <a:r>
              <a:rPr sz="800" spc="-40" dirty="0">
                <a:latin typeface="Lucida Sans"/>
                <a:cs typeface="Lucida Sans"/>
              </a:rPr>
              <a:t>information about </a:t>
            </a:r>
            <a:r>
              <a:rPr sz="800" spc="-30" dirty="0">
                <a:latin typeface="Lucida Sans"/>
                <a:cs typeface="Lucida Sans"/>
              </a:rPr>
              <a:t>HTLV-1. </a:t>
            </a:r>
            <a:r>
              <a:rPr sz="800" spc="-35" dirty="0">
                <a:latin typeface="Lucida Sans"/>
                <a:cs typeface="Lucida Sans"/>
              </a:rPr>
              <a:t>This  </a:t>
            </a:r>
            <a:r>
              <a:rPr sz="800" spc="-40" dirty="0">
                <a:latin typeface="Lucida Sans"/>
                <a:cs typeface="Lucida Sans"/>
              </a:rPr>
              <a:t>should include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0" dirty="0">
                <a:latin typeface="Lucida Sans"/>
                <a:cs typeface="Lucida Sans"/>
              </a:rPr>
              <a:t>availability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5" dirty="0">
                <a:latin typeface="Lucida Sans"/>
                <a:cs typeface="Lucida Sans"/>
              </a:rPr>
              <a:t>testing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45" dirty="0">
                <a:latin typeface="Lucida Sans"/>
                <a:cs typeface="Lucida Sans"/>
              </a:rPr>
              <a:t>the  </a:t>
            </a:r>
            <a:r>
              <a:rPr sz="800" spc="-30" dirty="0">
                <a:latin typeface="Lucida Sans"/>
                <a:cs typeface="Lucida Sans"/>
              </a:rPr>
              <a:t>implications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30" dirty="0">
                <a:latin typeface="Lucida Sans"/>
                <a:cs typeface="Lucida Sans"/>
              </a:rPr>
              <a:t>positive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35" dirty="0">
                <a:latin typeface="Lucida Sans"/>
                <a:cs typeface="Lucida Sans"/>
              </a:rPr>
              <a:t>negative </a:t>
            </a:r>
            <a:r>
              <a:rPr sz="800" spc="-25" dirty="0">
                <a:latin typeface="Lucida Sans"/>
                <a:cs typeface="Lucida Sans"/>
              </a:rPr>
              <a:t>test </a:t>
            </a:r>
            <a:r>
              <a:rPr sz="800" spc="-40" dirty="0">
                <a:latin typeface="Lucida Sans"/>
                <a:cs typeface="Lucida Sans"/>
              </a:rPr>
              <a:t>for </a:t>
            </a:r>
            <a:r>
              <a:rPr sz="800" spc="-45" dirty="0">
                <a:latin typeface="Lucida Sans"/>
                <a:cs typeface="Lucida Sans"/>
              </a:rPr>
              <a:t>their </a:t>
            </a:r>
            <a:r>
              <a:rPr sz="800" spc="-40" dirty="0">
                <a:latin typeface="Lucida Sans"/>
                <a:cs typeface="Lucida Sans"/>
              </a:rPr>
              <a:t>own  and </a:t>
            </a:r>
            <a:r>
              <a:rPr sz="800" spc="-45" dirty="0">
                <a:latin typeface="Lucida Sans"/>
                <a:cs typeface="Lucida Sans"/>
              </a:rPr>
              <a:t>their </a:t>
            </a:r>
            <a:r>
              <a:rPr sz="800" spc="-35" dirty="0">
                <a:latin typeface="Lucida Sans"/>
                <a:cs typeface="Lucida Sans"/>
              </a:rPr>
              <a:t>baby's </a:t>
            </a:r>
            <a:r>
              <a:rPr sz="800" spc="-40" dirty="0">
                <a:latin typeface="Lucida Sans"/>
                <a:cs typeface="Lucida Sans"/>
              </a:rPr>
              <a:t>health. </a:t>
            </a:r>
            <a:r>
              <a:rPr sz="800" spc="-35" dirty="0">
                <a:latin typeface="Lucida Sans"/>
                <a:cs typeface="Lucida Sans"/>
              </a:rPr>
              <a:t>This </a:t>
            </a:r>
            <a:r>
              <a:rPr sz="800" spc="-25" dirty="0">
                <a:latin typeface="Lucida Sans"/>
                <a:cs typeface="Lucida Sans"/>
              </a:rPr>
              <a:t>discussion </a:t>
            </a:r>
            <a:r>
              <a:rPr sz="800" spc="-40" dirty="0">
                <a:latin typeface="Lucida Sans"/>
                <a:cs typeface="Lucida Sans"/>
              </a:rPr>
              <a:t>should </a:t>
            </a:r>
            <a:r>
              <a:rPr sz="800" spc="-25" dirty="0">
                <a:latin typeface="Lucida Sans"/>
                <a:cs typeface="Lucida Sans"/>
              </a:rPr>
              <a:t>occur</a:t>
            </a:r>
            <a:r>
              <a:rPr sz="800" spc="-18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with 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25" dirty="0">
                <a:latin typeface="Lucida Sans"/>
                <a:cs typeface="Lucida Sans"/>
              </a:rPr>
              <a:t>clinician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45" dirty="0">
                <a:latin typeface="Lucida Sans"/>
                <a:cs typeface="Lucida Sans"/>
              </a:rPr>
              <a:t>knowledge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5" dirty="0">
                <a:latin typeface="Lucida Sans"/>
                <a:cs typeface="Lucida Sans"/>
              </a:rPr>
              <a:t>as </a:t>
            </a:r>
            <a:r>
              <a:rPr sz="800" spc="-30" dirty="0">
                <a:latin typeface="Lucida Sans"/>
                <a:cs typeface="Lucida Sans"/>
              </a:rPr>
              <a:t>soon </a:t>
            </a:r>
            <a:r>
              <a:rPr sz="800" spc="-5" dirty="0">
                <a:latin typeface="Lucida Sans"/>
                <a:cs typeface="Lucida Sans"/>
              </a:rPr>
              <a:t>as </a:t>
            </a:r>
            <a:r>
              <a:rPr sz="800" spc="-25" dirty="0">
                <a:latin typeface="Lucida Sans"/>
                <a:cs typeface="Lucida Sans"/>
              </a:rPr>
              <a:t>safely  </a:t>
            </a:r>
            <a:r>
              <a:rPr sz="800" spc="-30" dirty="0">
                <a:latin typeface="Lucida Sans"/>
                <a:cs typeface="Lucida Sans"/>
              </a:rPr>
              <a:t>possible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40" dirty="0">
                <a:latin typeface="Lucida Sans"/>
                <a:cs typeface="Lucida Sans"/>
              </a:rPr>
              <a:t>pregnancy.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35" dirty="0">
                <a:latin typeface="Lucida Sans"/>
                <a:cs typeface="Lucida Sans"/>
              </a:rPr>
              <a:t>testing </a:t>
            </a:r>
            <a:r>
              <a:rPr sz="800" spc="-40" dirty="0">
                <a:latin typeface="Lucida Sans"/>
                <a:cs typeface="Lucida Sans"/>
              </a:rPr>
              <a:t>should never be  included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10" dirty="0">
                <a:latin typeface="Lucida Sans"/>
                <a:cs typeface="Lucida Sans"/>
              </a:rPr>
              <a:t>a</a:t>
            </a:r>
            <a:r>
              <a:rPr sz="800" spc="-185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predefined </a:t>
            </a:r>
            <a:r>
              <a:rPr sz="800" spc="-35" dirty="0">
                <a:latin typeface="Lucida Sans"/>
                <a:cs typeface="Lucida Sans"/>
              </a:rPr>
              <a:t>antenatal </a:t>
            </a:r>
            <a:r>
              <a:rPr sz="800" spc="-20" dirty="0">
                <a:latin typeface="Lucida Sans"/>
                <a:cs typeface="Lucida Sans"/>
              </a:rPr>
              <a:t>care </a:t>
            </a:r>
            <a:r>
              <a:rPr sz="800" spc="-25" dirty="0">
                <a:latin typeface="Lucida Sans"/>
                <a:cs typeface="Lucida Sans"/>
              </a:rPr>
              <a:t>test set.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88913" y="2537966"/>
            <a:ext cx="2661285" cy="863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500"/>
              </a:lnSpc>
              <a:spcBef>
                <a:spcPts val="105"/>
              </a:spcBef>
            </a:pPr>
            <a:r>
              <a:rPr sz="800" spc="-35" dirty="0">
                <a:latin typeface="Lucida Sans"/>
                <a:cs typeface="Lucida Sans"/>
              </a:rPr>
              <a:t>All </a:t>
            </a:r>
            <a:r>
              <a:rPr sz="800" spc="-45" dirty="0">
                <a:latin typeface="Lucida Sans"/>
                <a:cs typeface="Lucida Sans"/>
              </a:rPr>
              <a:t>pregnant </a:t>
            </a:r>
            <a:r>
              <a:rPr sz="800" spc="-40" dirty="0">
                <a:latin typeface="Lucida Sans"/>
                <a:cs typeface="Lucida Sans"/>
              </a:rPr>
              <a:t>people </a:t>
            </a:r>
            <a:r>
              <a:rPr sz="800" spc="-35" dirty="0">
                <a:latin typeface="Lucida Sans"/>
                <a:cs typeface="Lucida Sans"/>
              </a:rPr>
              <a:t>diagnosed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40" dirty="0">
                <a:latin typeface="Lucida Sans"/>
                <a:cs typeface="Lucida Sans"/>
              </a:rPr>
              <a:t>should be  </a:t>
            </a:r>
            <a:r>
              <a:rPr sz="800" spc="-35" dirty="0">
                <a:latin typeface="Lucida Sans"/>
                <a:cs typeface="Lucida Sans"/>
              </a:rPr>
              <a:t>offered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40" dirty="0">
                <a:latin typeface="Lucida Sans"/>
                <a:cs typeface="Lucida Sans"/>
              </a:rPr>
              <a:t>proviral </a:t>
            </a:r>
            <a:r>
              <a:rPr sz="800" spc="-35" dirty="0">
                <a:latin typeface="Lucida Sans"/>
                <a:cs typeface="Lucida Sans"/>
              </a:rPr>
              <a:t>load </a:t>
            </a:r>
            <a:r>
              <a:rPr sz="800" spc="-25" dirty="0">
                <a:latin typeface="Lucida Sans"/>
                <a:cs typeface="Lucida Sans"/>
              </a:rPr>
              <a:t>test </a:t>
            </a:r>
            <a:r>
              <a:rPr sz="800" spc="-55" dirty="0">
                <a:latin typeface="Lucida Sans"/>
                <a:cs typeface="Lucida Sans"/>
              </a:rPr>
              <a:t>during </a:t>
            </a:r>
            <a:r>
              <a:rPr sz="800" spc="-20" dirty="0">
                <a:latin typeface="Lucida Sans"/>
                <a:cs typeface="Lucida Sans"/>
              </a:rPr>
              <a:t>each </a:t>
            </a:r>
            <a:r>
              <a:rPr sz="800" spc="-40" dirty="0">
                <a:latin typeface="Lucida Sans"/>
                <a:cs typeface="Lucida Sans"/>
              </a:rPr>
              <a:t>pregnancy to </a:t>
            </a:r>
            <a:r>
              <a:rPr sz="800" spc="-45" dirty="0">
                <a:latin typeface="Lucida Sans"/>
                <a:cs typeface="Lucida Sans"/>
              </a:rPr>
              <a:t>help  </a:t>
            </a:r>
            <a:r>
              <a:rPr sz="800" spc="-25" dirty="0">
                <a:latin typeface="Lucida Sans"/>
                <a:cs typeface="Lucida Sans"/>
              </a:rPr>
              <a:t>ascertain </a:t>
            </a:r>
            <a:r>
              <a:rPr sz="800" spc="-45" dirty="0">
                <a:latin typeface="Lucida Sans"/>
                <a:cs typeface="Lucida Sans"/>
              </a:rPr>
              <a:t>their individual </a:t>
            </a:r>
            <a:r>
              <a:rPr sz="800" spc="-40" dirty="0">
                <a:latin typeface="Lucida Sans"/>
                <a:cs typeface="Lucida Sans"/>
              </a:rPr>
              <a:t>risk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5" dirty="0">
                <a:latin typeface="Lucida Sans"/>
                <a:cs typeface="Lucida Sans"/>
              </a:rPr>
              <a:t>transmission. </a:t>
            </a:r>
            <a:r>
              <a:rPr sz="800" spc="-15" dirty="0">
                <a:latin typeface="Lucida Sans"/>
                <a:cs typeface="Lucida Sans"/>
              </a:rPr>
              <a:t>As </a:t>
            </a:r>
            <a:r>
              <a:rPr sz="800" spc="-25" dirty="0">
                <a:latin typeface="Lucida Sans"/>
                <a:cs typeface="Lucida Sans"/>
              </a:rPr>
              <a:t>of</a:t>
            </a:r>
            <a:r>
              <a:rPr sz="800" spc="-150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March  </a:t>
            </a:r>
            <a:r>
              <a:rPr sz="800" spc="-65" dirty="0">
                <a:latin typeface="Lucida Sans"/>
                <a:cs typeface="Lucida Sans"/>
              </a:rPr>
              <a:t>2025, </a:t>
            </a:r>
            <a:r>
              <a:rPr sz="800" spc="-35" dirty="0">
                <a:latin typeface="Lucida Sans"/>
                <a:cs typeface="Lucida Sans"/>
              </a:rPr>
              <a:t>this </a:t>
            </a:r>
            <a:r>
              <a:rPr sz="800" spc="-25" dirty="0">
                <a:latin typeface="Lucida Sans"/>
                <a:cs typeface="Lucida Sans"/>
              </a:rPr>
              <a:t>test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45" dirty="0">
                <a:latin typeface="Lucida Sans"/>
                <a:cs typeface="Lucida Sans"/>
              </a:rPr>
              <a:t>not </a:t>
            </a:r>
            <a:r>
              <a:rPr sz="800" spc="-50" dirty="0">
                <a:latin typeface="Lucida Sans"/>
                <a:cs typeface="Lucida Sans"/>
              </a:rPr>
              <a:t>funded by </a:t>
            </a:r>
            <a:r>
              <a:rPr sz="800" spc="-25" dirty="0">
                <a:latin typeface="Lucida Sans"/>
                <a:cs typeface="Lucida Sans"/>
              </a:rPr>
              <a:t>Medicare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25" dirty="0">
                <a:latin typeface="Lucida Sans"/>
                <a:cs typeface="Lucida Sans"/>
              </a:rPr>
              <a:t>clinicians  </a:t>
            </a:r>
            <a:r>
              <a:rPr sz="800" spc="-40" dirty="0">
                <a:latin typeface="Lucida Sans"/>
                <a:cs typeface="Lucida Sans"/>
              </a:rPr>
              <a:t>should </a:t>
            </a:r>
            <a:r>
              <a:rPr sz="800" spc="-30" dirty="0">
                <a:latin typeface="Lucida Sans"/>
                <a:cs typeface="Lucida Sans"/>
              </a:rPr>
              <a:t>seek </a:t>
            </a:r>
            <a:r>
              <a:rPr sz="800" spc="-20" dirty="0">
                <a:latin typeface="Lucida Sans"/>
                <a:cs typeface="Lucida Sans"/>
              </a:rPr>
              <a:t>local </a:t>
            </a:r>
            <a:r>
              <a:rPr sz="800" spc="-25" dirty="0">
                <a:latin typeface="Lucida Sans"/>
                <a:cs typeface="Lucida Sans"/>
              </a:rPr>
              <a:t>advice </a:t>
            </a:r>
            <a:r>
              <a:rPr sz="800" spc="-40" dirty="0">
                <a:latin typeface="Lucida Sans"/>
                <a:cs typeface="Lucida Sans"/>
              </a:rPr>
              <a:t>from </a:t>
            </a:r>
            <a:r>
              <a:rPr sz="800" spc="-45" dirty="0">
                <a:latin typeface="Lucida Sans"/>
                <a:cs typeface="Lucida Sans"/>
              </a:rPr>
              <a:t>their </a:t>
            </a:r>
            <a:r>
              <a:rPr sz="800" spc="-40" dirty="0">
                <a:latin typeface="Lucida Sans"/>
                <a:cs typeface="Lucida Sans"/>
              </a:rPr>
              <a:t>laboratory </a:t>
            </a:r>
            <a:r>
              <a:rPr sz="800" spc="-45" dirty="0">
                <a:latin typeface="Lucida Sans"/>
                <a:cs typeface="Lucida Sans"/>
              </a:rPr>
              <a:t>or </a:t>
            </a:r>
            <a:r>
              <a:rPr sz="800" spc="-35" dirty="0">
                <a:latin typeface="Lucida Sans"/>
                <a:cs typeface="Lucida Sans"/>
              </a:rPr>
              <a:t>an </a:t>
            </a:r>
            <a:r>
              <a:rPr sz="800" spc="-50" dirty="0">
                <a:latin typeface="Lucida Sans"/>
                <a:cs typeface="Lucida Sans"/>
              </a:rPr>
              <a:t>expert 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40" dirty="0">
                <a:latin typeface="Lucida Sans"/>
                <a:cs typeface="Lucida Sans"/>
              </a:rPr>
              <a:t>about </a:t>
            </a:r>
            <a:r>
              <a:rPr sz="800" spc="-30" dirty="0">
                <a:latin typeface="Lucida Sans"/>
                <a:cs typeface="Lucida Sans"/>
              </a:rPr>
              <a:t>availability </a:t>
            </a:r>
            <a:r>
              <a:rPr sz="800" spc="-40" dirty="0">
                <a:latin typeface="Lucida Sans"/>
                <a:cs typeface="Lucida Sans"/>
              </a:rPr>
              <a:t>and</a:t>
            </a:r>
            <a:r>
              <a:rPr sz="800" spc="-145" dirty="0">
                <a:latin typeface="Lucida Sans"/>
                <a:cs typeface="Lucida Sans"/>
              </a:rPr>
              <a:t> </a:t>
            </a:r>
            <a:r>
              <a:rPr sz="800" spc="-20" dirty="0">
                <a:latin typeface="Lucida Sans"/>
                <a:cs typeface="Lucida Sans"/>
              </a:rPr>
              <a:t>costs.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90050" y="3459970"/>
            <a:ext cx="2572385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35" dirty="0">
                <a:latin typeface="Lucida Sans"/>
                <a:cs typeface="Lucida Sans"/>
              </a:rPr>
              <a:t>All </a:t>
            </a:r>
            <a:r>
              <a:rPr sz="800" spc="-45" dirty="0">
                <a:latin typeface="Lucida Sans"/>
                <a:cs typeface="Lucida Sans"/>
              </a:rPr>
              <a:t>pregnant </a:t>
            </a:r>
            <a:r>
              <a:rPr sz="800" spc="-40" dirty="0">
                <a:latin typeface="Lucida Sans"/>
                <a:cs typeface="Lucida Sans"/>
              </a:rPr>
              <a:t>people </a:t>
            </a:r>
            <a:r>
              <a:rPr sz="800" spc="-35" dirty="0">
                <a:latin typeface="Lucida Sans"/>
                <a:cs typeface="Lucida Sans"/>
              </a:rPr>
              <a:t>diagnosed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40" dirty="0">
                <a:latin typeface="Lucida Sans"/>
                <a:cs typeface="Lucida Sans"/>
              </a:rPr>
              <a:t>should be  </a:t>
            </a:r>
            <a:r>
              <a:rPr sz="800" spc="-45" dirty="0">
                <a:latin typeface="Lucida Sans"/>
                <a:cs typeface="Lucida Sans"/>
              </a:rPr>
              <a:t>provided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45" dirty="0">
                <a:latin typeface="Lucida Sans"/>
                <a:cs typeface="Lucida Sans"/>
              </a:rPr>
              <a:t>support </a:t>
            </a:r>
            <a:r>
              <a:rPr sz="800" spc="-40" dirty="0">
                <a:latin typeface="Lucida Sans"/>
                <a:cs typeface="Lucida Sans"/>
              </a:rPr>
              <a:t>to make </a:t>
            </a:r>
            <a:r>
              <a:rPr sz="800" spc="-35" dirty="0">
                <a:latin typeface="Lucida Sans"/>
                <a:cs typeface="Lucida Sans"/>
              </a:rPr>
              <a:t>an </a:t>
            </a:r>
            <a:r>
              <a:rPr sz="800" spc="-45" dirty="0">
                <a:latin typeface="Lucida Sans"/>
                <a:cs typeface="Lucida Sans"/>
              </a:rPr>
              <a:t>individual </a:t>
            </a:r>
            <a:r>
              <a:rPr sz="800" spc="-20" dirty="0">
                <a:latin typeface="Lucida Sans"/>
                <a:cs typeface="Lucida Sans"/>
              </a:rPr>
              <a:t>assessment 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risks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35" dirty="0">
                <a:latin typeface="Lucida Sans"/>
                <a:cs typeface="Lucida Sans"/>
              </a:rPr>
              <a:t>benefits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5" dirty="0">
                <a:latin typeface="Lucida Sans"/>
                <a:cs typeface="Lucida Sans"/>
              </a:rPr>
              <a:t>breastfeeding </a:t>
            </a:r>
            <a:r>
              <a:rPr sz="800" spc="-40" dirty="0">
                <a:latin typeface="Lucida Sans"/>
                <a:cs typeface="Lucida Sans"/>
              </a:rPr>
              <a:t>for </a:t>
            </a:r>
            <a:r>
              <a:rPr sz="800" spc="-45" dirty="0">
                <a:latin typeface="Lucida Sans"/>
                <a:cs typeface="Lucida Sans"/>
              </a:rPr>
              <a:t>both the  pregnant </a:t>
            </a:r>
            <a:r>
              <a:rPr sz="800" spc="-40" dirty="0">
                <a:latin typeface="Lucida Sans"/>
                <a:cs typeface="Lucida Sans"/>
              </a:rPr>
              <a:t>person and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40" dirty="0">
                <a:latin typeface="Lucida Sans"/>
                <a:cs typeface="Lucida Sans"/>
              </a:rPr>
              <a:t>infant. </a:t>
            </a:r>
            <a:r>
              <a:rPr sz="800" spc="-35" dirty="0">
                <a:latin typeface="Lucida Sans"/>
                <a:cs typeface="Lucida Sans"/>
              </a:rPr>
              <a:t>This includes evaluating  </a:t>
            </a:r>
            <a:r>
              <a:rPr sz="800" spc="-40" dirty="0">
                <a:latin typeface="Lucida Sans"/>
                <a:cs typeface="Lucida Sans"/>
              </a:rPr>
              <a:t>whether to </a:t>
            </a:r>
            <a:r>
              <a:rPr sz="800" spc="-30" dirty="0">
                <a:latin typeface="Lucida Sans"/>
                <a:cs typeface="Lucida Sans"/>
              </a:rPr>
              <a:t>breast </a:t>
            </a:r>
            <a:r>
              <a:rPr sz="800" spc="-45" dirty="0">
                <a:latin typeface="Lucida Sans"/>
                <a:cs typeface="Lucida Sans"/>
              </a:rPr>
              <a:t>or </a:t>
            </a:r>
            <a:r>
              <a:rPr sz="800" spc="-40" dirty="0">
                <a:latin typeface="Lucida Sans"/>
                <a:cs typeface="Lucida Sans"/>
              </a:rPr>
              <a:t>formula </a:t>
            </a:r>
            <a:r>
              <a:rPr sz="800" spc="-45" dirty="0">
                <a:latin typeface="Lucida Sans"/>
                <a:cs typeface="Lucida Sans"/>
              </a:rPr>
              <a:t>feed, the duration </a:t>
            </a:r>
            <a:r>
              <a:rPr sz="800" spc="-25" dirty="0">
                <a:latin typeface="Lucida Sans"/>
                <a:cs typeface="Lucida Sans"/>
              </a:rPr>
              <a:t>of  </a:t>
            </a:r>
            <a:r>
              <a:rPr sz="800" spc="-40" dirty="0">
                <a:latin typeface="Lucida Sans"/>
                <a:cs typeface="Lucida Sans"/>
              </a:rPr>
              <a:t>breastfeeding, and </a:t>
            </a:r>
            <a:r>
              <a:rPr sz="800" spc="-35" dirty="0">
                <a:latin typeface="Lucida Sans"/>
                <a:cs typeface="Lucida Sans"/>
              </a:rPr>
              <a:t>what </a:t>
            </a:r>
            <a:r>
              <a:rPr sz="800" spc="-40" dirty="0">
                <a:latin typeface="Lucida Sans"/>
                <a:cs typeface="Lucida Sans"/>
              </a:rPr>
              <a:t>information and </a:t>
            </a:r>
            <a:r>
              <a:rPr sz="800" spc="-30" dirty="0">
                <a:latin typeface="Lucida Sans"/>
                <a:cs typeface="Lucida Sans"/>
              </a:rPr>
              <a:t>resources are  </a:t>
            </a:r>
            <a:r>
              <a:rPr sz="800" spc="-45" dirty="0">
                <a:latin typeface="Lucida Sans"/>
                <a:cs typeface="Lucida Sans"/>
              </a:rPr>
              <a:t>required </a:t>
            </a:r>
            <a:r>
              <a:rPr sz="800" spc="-40" dirty="0">
                <a:latin typeface="Lucida Sans"/>
                <a:cs typeface="Lucida Sans"/>
              </a:rPr>
              <a:t>for </a:t>
            </a:r>
            <a:r>
              <a:rPr sz="800" spc="-15" dirty="0">
                <a:latin typeface="Lucida Sans"/>
                <a:cs typeface="Lucida Sans"/>
              </a:rPr>
              <a:t>safe </a:t>
            </a:r>
            <a:r>
              <a:rPr sz="800" spc="-40" dirty="0">
                <a:latin typeface="Lucida Sans"/>
                <a:cs typeface="Lucida Sans"/>
              </a:rPr>
              <a:t>infant</a:t>
            </a:r>
            <a:r>
              <a:rPr sz="800" spc="-120" dirty="0">
                <a:latin typeface="Lucida Sans"/>
                <a:cs typeface="Lucida Sans"/>
              </a:rPr>
              <a:t> </a:t>
            </a:r>
            <a:r>
              <a:rPr sz="800" spc="-40" dirty="0">
                <a:latin typeface="Lucida Sans"/>
                <a:cs typeface="Lucida Sans"/>
              </a:rPr>
              <a:t>feeding.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97169" y="4500928"/>
            <a:ext cx="266128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800" spc="-40" dirty="0">
                <a:latin typeface="Lucida Sans"/>
                <a:cs typeface="Lucida Sans"/>
              </a:rPr>
              <a:t>Mixed feeding </a:t>
            </a:r>
            <a:r>
              <a:rPr sz="800" spc="-35" dirty="0">
                <a:latin typeface="Lucida Sans"/>
                <a:cs typeface="Lucida Sans"/>
              </a:rPr>
              <a:t>(breastfeeding </a:t>
            </a:r>
            <a:r>
              <a:rPr sz="800" spc="-40" dirty="0">
                <a:latin typeface="Lucida Sans"/>
                <a:cs typeface="Lucida Sans"/>
              </a:rPr>
              <a:t>combined with formula  </a:t>
            </a:r>
            <a:r>
              <a:rPr sz="800" spc="-35" dirty="0">
                <a:latin typeface="Lucida Sans"/>
                <a:cs typeface="Lucida Sans"/>
              </a:rPr>
              <a:t>feeding)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45" dirty="0">
                <a:latin typeface="Lucida Sans"/>
                <a:cs typeface="Lucida Sans"/>
              </a:rPr>
              <a:t>not </a:t>
            </a:r>
            <a:r>
              <a:rPr sz="800" spc="-40" dirty="0">
                <a:latin typeface="Lucida Sans"/>
                <a:cs typeface="Lucida Sans"/>
              </a:rPr>
              <a:t>recommended for people with HTLV-1, </a:t>
            </a:r>
            <a:r>
              <a:rPr sz="800" spc="-5" dirty="0">
                <a:latin typeface="Lucida Sans"/>
                <a:cs typeface="Lucida Sans"/>
              </a:rPr>
              <a:t>as</a:t>
            </a:r>
            <a:r>
              <a:rPr sz="800" spc="-150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it  may </a:t>
            </a:r>
            <a:r>
              <a:rPr sz="800" spc="-25" dirty="0">
                <a:latin typeface="Lucida Sans"/>
                <a:cs typeface="Lucida Sans"/>
              </a:rPr>
              <a:t>increase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40" dirty="0">
                <a:latin typeface="Lucida Sans"/>
                <a:cs typeface="Lucida Sans"/>
              </a:rPr>
              <a:t>risk </a:t>
            </a:r>
            <a:r>
              <a:rPr sz="800" spc="-25" dirty="0">
                <a:latin typeface="Lucida Sans"/>
                <a:cs typeface="Lucida Sans"/>
              </a:rPr>
              <a:t>of</a:t>
            </a:r>
            <a:r>
              <a:rPr sz="800" spc="-195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transmission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40" dirty="0">
                <a:latin typeface="Lucida Sans"/>
                <a:cs typeface="Lucida Sans"/>
              </a:rPr>
              <a:t>infant.</a:t>
            </a:r>
            <a:endParaRPr sz="800" dirty="0">
              <a:latin typeface="Lucida Sans"/>
              <a:cs typeface="Lucida Sans"/>
            </a:endParaRPr>
          </a:p>
          <a:p>
            <a:pPr marL="12700" marR="22225" algn="just">
              <a:lnSpc>
                <a:spcPts val="1100"/>
              </a:lnSpc>
              <a:spcBef>
                <a:spcPts val="40"/>
              </a:spcBef>
            </a:pPr>
            <a:r>
              <a:rPr sz="800" spc="-45" dirty="0">
                <a:latin typeface="Lucida Sans"/>
                <a:cs typeface="Lucida Sans"/>
              </a:rPr>
              <a:t>Although </a:t>
            </a:r>
            <a:r>
              <a:rPr sz="800" spc="-20" dirty="0">
                <a:latin typeface="Lucida Sans"/>
                <a:cs typeface="Lucida Sans"/>
              </a:rPr>
              <a:t>specific </a:t>
            </a:r>
            <a:r>
              <a:rPr sz="800" spc="-30" dirty="0">
                <a:latin typeface="Lucida Sans"/>
                <a:cs typeface="Lucida Sans"/>
              </a:rPr>
              <a:t>studies </a:t>
            </a:r>
            <a:r>
              <a:rPr sz="800" spc="-45" dirty="0">
                <a:latin typeface="Lucida Sans"/>
                <a:cs typeface="Lucida Sans"/>
              </a:rPr>
              <a:t>on </a:t>
            </a:r>
            <a:r>
              <a:rPr sz="800" spc="-30" dirty="0">
                <a:latin typeface="Lucida Sans"/>
                <a:cs typeface="Lucida Sans"/>
              </a:rPr>
              <a:t>HTLV-1 are </a:t>
            </a:r>
            <a:r>
              <a:rPr sz="800" spc="-45" dirty="0">
                <a:latin typeface="Lucida Sans"/>
                <a:cs typeface="Lucida Sans"/>
              </a:rPr>
              <a:t>lacking,</a:t>
            </a:r>
            <a:r>
              <a:rPr sz="800" spc="-195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evidence  </a:t>
            </a:r>
            <a:r>
              <a:rPr sz="800" spc="-40" dirty="0">
                <a:latin typeface="Lucida Sans"/>
                <a:cs typeface="Lucida Sans"/>
              </a:rPr>
              <a:t>from </a:t>
            </a:r>
            <a:r>
              <a:rPr sz="800" spc="-20" dirty="0">
                <a:latin typeface="Lucida Sans"/>
                <a:cs typeface="Lucida Sans"/>
              </a:rPr>
              <a:t>HIV </a:t>
            </a:r>
            <a:r>
              <a:rPr sz="800" spc="-30" dirty="0">
                <a:latin typeface="Lucida Sans"/>
                <a:cs typeface="Lucida Sans"/>
              </a:rPr>
              <a:t>research indicates </a:t>
            </a:r>
            <a:r>
              <a:rPr sz="800" spc="-40" dirty="0">
                <a:latin typeface="Lucida Sans"/>
                <a:cs typeface="Lucida Sans"/>
              </a:rPr>
              <a:t>that </a:t>
            </a:r>
            <a:r>
              <a:rPr sz="800" spc="-55" dirty="0">
                <a:latin typeface="Lucida Sans"/>
                <a:cs typeface="Lucida Sans"/>
              </a:rPr>
              <a:t>mixed </a:t>
            </a:r>
            <a:r>
              <a:rPr sz="800" spc="-40" dirty="0">
                <a:latin typeface="Lucida Sans"/>
                <a:cs typeface="Lucida Sans"/>
              </a:rPr>
              <a:t>feeding </a:t>
            </a:r>
            <a:r>
              <a:rPr sz="800" spc="-20" dirty="0">
                <a:latin typeface="Lucida Sans"/>
                <a:cs typeface="Lucida Sans"/>
              </a:rPr>
              <a:t>increases 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40" dirty="0">
                <a:latin typeface="Lucida Sans"/>
                <a:cs typeface="Lucida Sans"/>
              </a:rPr>
              <a:t>risk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0" dirty="0">
                <a:latin typeface="Lucida Sans"/>
                <a:cs typeface="Lucida Sans"/>
              </a:rPr>
              <a:t>vertical</a:t>
            </a:r>
            <a:r>
              <a:rPr sz="800" spc="-114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transmission.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97169" y="5436011"/>
            <a:ext cx="2644775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800" spc="-35" dirty="0">
                <a:latin typeface="Lucida Sans"/>
                <a:cs typeface="Lucida Sans"/>
              </a:rPr>
              <a:t>All </a:t>
            </a:r>
            <a:r>
              <a:rPr sz="800" spc="-45" dirty="0">
                <a:latin typeface="Lucida Sans"/>
                <a:cs typeface="Lucida Sans"/>
              </a:rPr>
              <a:t>pregnant </a:t>
            </a:r>
            <a:r>
              <a:rPr sz="800" spc="-40" dirty="0">
                <a:latin typeface="Lucida Sans"/>
                <a:cs typeface="Lucida Sans"/>
              </a:rPr>
              <a:t>people with HTLV-1, </a:t>
            </a:r>
            <a:r>
              <a:rPr sz="800" spc="-30" dirty="0">
                <a:latin typeface="Lucida Sans"/>
                <a:cs typeface="Lucida Sans"/>
              </a:rPr>
              <a:t>regardless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40" dirty="0">
                <a:latin typeface="Lucida Sans"/>
                <a:cs typeface="Lucida Sans"/>
              </a:rPr>
              <a:t>proviral  </a:t>
            </a:r>
            <a:r>
              <a:rPr sz="800" spc="-45" dirty="0">
                <a:latin typeface="Lucida Sans"/>
                <a:cs typeface="Lucida Sans"/>
              </a:rPr>
              <a:t>load, </a:t>
            </a:r>
            <a:r>
              <a:rPr sz="800" spc="-40" dirty="0">
                <a:latin typeface="Lucida Sans"/>
                <a:cs typeface="Lucida Sans"/>
              </a:rPr>
              <a:t>should be </a:t>
            </a:r>
            <a:r>
              <a:rPr sz="800" spc="-45" dirty="0">
                <a:latin typeface="Lucida Sans"/>
                <a:cs typeface="Lucida Sans"/>
              </a:rPr>
              <a:t>provided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25" dirty="0">
                <a:latin typeface="Lucida Sans"/>
                <a:cs typeface="Lucida Sans"/>
              </a:rPr>
              <a:t>lactation </a:t>
            </a:r>
            <a:r>
              <a:rPr sz="800" spc="-40" dirty="0">
                <a:latin typeface="Lucida Sans"/>
                <a:cs typeface="Lucida Sans"/>
              </a:rPr>
              <a:t>and feeding</a:t>
            </a:r>
            <a:r>
              <a:rPr sz="800" spc="-19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advice  </a:t>
            </a:r>
            <a:r>
              <a:rPr sz="800" spc="-40" dirty="0">
                <a:latin typeface="Lucida Sans"/>
                <a:cs typeface="Lucida Sans"/>
              </a:rPr>
              <a:t>and </a:t>
            </a:r>
            <a:r>
              <a:rPr sz="800" spc="-25" dirty="0">
                <a:latin typeface="Lucida Sans"/>
                <a:cs typeface="Lucida Sans"/>
              </a:rPr>
              <a:t>resources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45" dirty="0">
                <a:latin typeface="Lucida Sans"/>
                <a:cs typeface="Lucida Sans"/>
              </a:rPr>
              <a:t>provide </a:t>
            </a:r>
            <a:r>
              <a:rPr sz="800" spc="-5" dirty="0">
                <a:latin typeface="Lucida Sans"/>
                <a:cs typeface="Lucida Sans"/>
              </a:rPr>
              <a:t>CMF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45" dirty="0">
                <a:latin typeface="Lucida Sans"/>
                <a:cs typeface="Lucida Sans"/>
              </a:rPr>
              <a:t>their </a:t>
            </a:r>
            <a:r>
              <a:rPr sz="800" spc="-40" dirty="0">
                <a:latin typeface="Lucida Sans"/>
                <a:cs typeface="Lucida Sans"/>
              </a:rPr>
              <a:t>baby </a:t>
            </a:r>
            <a:r>
              <a:rPr sz="800" spc="-20" dirty="0">
                <a:latin typeface="Lucida Sans"/>
                <a:cs typeface="Lucida Sans"/>
              </a:rPr>
              <a:t>safely </a:t>
            </a:r>
            <a:r>
              <a:rPr sz="800" spc="-40" dirty="0">
                <a:latin typeface="Lucida Sans"/>
                <a:cs typeface="Lucida Sans"/>
              </a:rPr>
              <a:t>and  </a:t>
            </a:r>
            <a:r>
              <a:rPr sz="800" spc="-35" dirty="0">
                <a:latin typeface="Lucida Sans"/>
                <a:cs typeface="Lucida Sans"/>
              </a:rPr>
              <a:t>reliably </a:t>
            </a:r>
            <a:r>
              <a:rPr sz="800" spc="-25" dirty="0">
                <a:latin typeface="Lucida Sans"/>
                <a:cs typeface="Lucida Sans"/>
              </a:rPr>
              <a:t>if </a:t>
            </a:r>
            <a:r>
              <a:rPr sz="800" spc="-40" dirty="0">
                <a:latin typeface="Lucida Sans"/>
                <a:cs typeface="Lucida Sans"/>
              </a:rPr>
              <a:t>they </a:t>
            </a:r>
            <a:r>
              <a:rPr sz="800" spc="-25" dirty="0">
                <a:latin typeface="Lucida Sans"/>
                <a:cs typeface="Lucida Sans"/>
              </a:rPr>
              <a:t>choose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30" dirty="0">
                <a:latin typeface="Lucida Sans"/>
                <a:cs typeface="Lucida Sans"/>
              </a:rPr>
              <a:t>use</a:t>
            </a:r>
            <a:r>
              <a:rPr sz="800" spc="-185" dirty="0">
                <a:latin typeface="Lucida Sans"/>
                <a:cs typeface="Lucida Sans"/>
              </a:rPr>
              <a:t> </a:t>
            </a:r>
            <a:r>
              <a:rPr sz="800" spc="-15" dirty="0">
                <a:latin typeface="Lucida Sans"/>
                <a:cs typeface="Lucida Sans"/>
              </a:rPr>
              <a:t>CMF.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9056" y="1305900"/>
            <a:ext cx="3603472" cy="1071384"/>
          </a:xfrm>
          <a:prstGeom prst="rect">
            <a:avLst/>
          </a:prstGeom>
          <a:solidFill>
            <a:srgbClr val="00B2A9">
              <a:alpha val="14898"/>
            </a:srgbClr>
          </a:solidFill>
        </p:spPr>
        <p:txBody>
          <a:bodyPr vert="horz" wrap="square" lIns="0" tIns="83820" rIns="0" bIns="0" rtlCol="0">
            <a:spAutoFit/>
          </a:bodyPr>
          <a:lstStyle/>
          <a:p>
            <a:pPr marL="107950" marR="146050">
              <a:lnSpc>
                <a:spcPct val="116199"/>
              </a:lnSpc>
              <a:spcBef>
                <a:spcPts val="660"/>
              </a:spcBef>
            </a:pPr>
            <a:r>
              <a:rPr sz="800" spc="-35" dirty="0">
                <a:latin typeface="Lucida Sans"/>
                <a:cs typeface="Lucida Sans"/>
              </a:rPr>
              <a:t>Testing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40" dirty="0">
                <a:latin typeface="Lucida Sans"/>
                <a:cs typeface="Lucida Sans"/>
              </a:rPr>
              <a:t>children presenting with </a:t>
            </a:r>
            <a:r>
              <a:rPr sz="800" spc="-35" dirty="0">
                <a:latin typeface="Lucida Sans"/>
                <a:cs typeface="Lucida Sans"/>
              </a:rPr>
              <a:t>symptoms </a:t>
            </a:r>
            <a:r>
              <a:rPr sz="800" spc="-30" dirty="0">
                <a:latin typeface="Lucida Sans"/>
                <a:cs typeface="Lucida Sans"/>
              </a:rPr>
              <a:t>consistent </a:t>
            </a:r>
            <a:r>
              <a:rPr sz="800" spc="-40" dirty="0">
                <a:latin typeface="Lucida Sans"/>
                <a:cs typeface="Lucida Sans"/>
              </a:rPr>
              <a:t>with</a:t>
            </a:r>
            <a:r>
              <a:rPr sz="800" spc="-165" dirty="0">
                <a:latin typeface="Lucida Sans"/>
                <a:cs typeface="Lucida Sans"/>
              </a:rPr>
              <a:t> </a:t>
            </a:r>
            <a:r>
              <a:rPr sz="800" spc="-30" dirty="0">
                <a:latin typeface="Lucida Sans"/>
                <a:cs typeface="Lucida Sans"/>
              </a:rPr>
              <a:t>HTLV-1  </a:t>
            </a:r>
            <a:r>
              <a:rPr sz="800" spc="-20" dirty="0">
                <a:latin typeface="Lucida Sans"/>
                <a:cs typeface="Lucida Sans"/>
              </a:rPr>
              <a:t>associated </a:t>
            </a:r>
            <a:r>
              <a:rPr sz="800" spc="-40" dirty="0">
                <a:latin typeface="Lucida Sans"/>
                <a:cs typeface="Lucida Sans"/>
              </a:rPr>
              <a:t>health </a:t>
            </a:r>
            <a:r>
              <a:rPr sz="800" spc="-35" dirty="0">
                <a:latin typeface="Lucida Sans"/>
                <a:cs typeface="Lucida Sans"/>
              </a:rPr>
              <a:t>conditions </a:t>
            </a:r>
            <a:r>
              <a:rPr sz="800" spc="-40" dirty="0">
                <a:latin typeface="Lucida Sans"/>
                <a:cs typeface="Lucida Sans"/>
              </a:rPr>
              <a:t>should be </a:t>
            </a:r>
            <a:r>
              <a:rPr sz="800" spc="-30" dirty="0">
                <a:latin typeface="Lucida Sans"/>
                <a:cs typeface="Lucida Sans"/>
              </a:rPr>
              <a:t>carefully </a:t>
            </a:r>
            <a:r>
              <a:rPr sz="800" spc="-35" dirty="0">
                <a:latin typeface="Lucida Sans"/>
                <a:cs typeface="Lucida Sans"/>
              </a:rPr>
              <a:t>considered </a:t>
            </a:r>
            <a:r>
              <a:rPr sz="800" spc="-5" dirty="0">
                <a:latin typeface="Lucida Sans"/>
                <a:cs typeface="Lucida Sans"/>
              </a:rPr>
              <a:t>as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45" dirty="0">
                <a:latin typeface="Lucida Sans"/>
                <a:cs typeface="Lucida Sans"/>
              </a:rPr>
              <a:t>the  </a:t>
            </a:r>
            <a:r>
              <a:rPr sz="800" spc="-35" dirty="0">
                <a:latin typeface="Lucida Sans"/>
                <a:cs typeface="Lucida Sans"/>
              </a:rPr>
              <a:t>immediate </a:t>
            </a:r>
            <a:r>
              <a:rPr sz="800" spc="-25" dirty="0">
                <a:latin typeface="Lucida Sans"/>
                <a:cs typeface="Lucida Sans"/>
              </a:rPr>
              <a:t>clinical </a:t>
            </a:r>
            <a:r>
              <a:rPr sz="800" spc="-40" dirty="0">
                <a:latin typeface="Lucida Sans"/>
                <a:cs typeface="Lucida Sans"/>
              </a:rPr>
              <a:t>benefit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0" dirty="0">
                <a:latin typeface="Lucida Sans"/>
                <a:cs typeface="Lucida Sans"/>
              </a:rPr>
              <a:t>ascertaining HTLV-1 </a:t>
            </a:r>
            <a:r>
              <a:rPr sz="800" spc="-25" dirty="0">
                <a:latin typeface="Lucida Sans"/>
                <a:cs typeface="Lucida Sans"/>
              </a:rPr>
              <a:t>status </a:t>
            </a:r>
            <a:r>
              <a:rPr sz="800" spc="-30" dirty="0">
                <a:latin typeface="Lucida Sans"/>
                <a:cs typeface="Lucida Sans"/>
              </a:rPr>
              <a:t>versus </a:t>
            </a:r>
            <a:r>
              <a:rPr sz="800" spc="-45" dirty="0">
                <a:latin typeface="Lucida Sans"/>
                <a:cs typeface="Lucida Sans"/>
              </a:rPr>
              <a:t>the  </a:t>
            </a:r>
            <a:r>
              <a:rPr sz="800" spc="-40" dirty="0">
                <a:latin typeface="Lucida Sans"/>
                <a:cs typeface="Lucida Sans"/>
              </a:rPr>
              <a:t>potential </a:t>
            </a:r>
            <a:r>
              <a:rPr sz="800" spc="-35" dirty="0">
                <a:latin typeface="Lucida Sans"/>
                <a:cs typeface="Lucida Sans"/>
              </a:rPr>
              <a:t>harms </a:t>
            </a:r>
            <a:r>
              <a:rPr sz="800" spc="-20" dirty="0">
                <a:latin typeface="Lucida Sans"/>
                <a:cs typeface="Lucida Sans"/>
              </a:rPr>
              <a:t>associated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30" dirty="0">
                <a:latin typeface="Lucida Sans"/>
                <a:cs typeface="Lucida Sans"/>
              </a:rPr>
              <a:t>diagnosis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5" dirty="0">
                <a:latin typeface="Lucida Sans"/>
                <a:cs typeface="Lucida Sans"/>
              </a:rPr>
              <a:t>an </a:t>
            </a:r>
            <a:r>
              <a:rPr sz="800" spc="-40" dirty="0">
                <a:latin typeface="Lucida Sans"/>
                <a:cs typeface="Lucida Sans"/>
              </a:rPr>
              <a:t>untreatable </a:t>
            </a:r>
            <a:r>
              <a:rPr sz="800" spc="-35" dirty="0">
                <a:latin typeface="Lucida Sans"/>
                <a:cs typeface="Lucida Sans"/>
              </a:rPr>
              <a:t>chronic  infection. Testing </a:t>
            </a:r>
            <a:r>
              <a:rPr sz="800" spc="-40" dirty="0">
                <a:latin typeface="Lucida Sans"/>
                <a:cs typeface="Lucida Sans"/>
              </a:rPr>
              <a:t>should </a:t>
            </a:r>
            <a:r>
              <a:rPr sz="800" spc="-45" dirty="0">
                <a:latin typeface="Lucida Sans"/>
                <a:cs typeface="Lucida Sans"/>
              </a:rPr>
              <a:t>only </a:t>
            </a:r>
            <a:r>
              <a:rPr sz="800" spc="-40" dirty="0">
                <a:latin typeface="Lucida Sans"/>
                <a:cs typeface="Lucida Sans"/>
              </a:rPr>
              <a:t>be </a:t>
            </a:r>
            <a:r>
              <a:rPr sz="800" spc="-45" dirty="0">
                <a:latin typeface="Lucida Sans"/>
                <a:cs typeface="Lucida Sans"/>
              </a:rPr>
              <a:t>performed </a:t>
            </a:r>
            <a:r>
              <a:rPr sz="800" spc="-40" dirty="0">
                <a:latin typeface="Lucida Sans"/>
                <a:cs typeface="Lucida Sans"/>
              </a:rPr>
              <a:t>where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5" dirty="0">
                <a:latin typeface="Lucida Sans"/>
                <a:cs typeface="Lucida Sans"/>
              </a:rPr>
              <a:t>result will alter  </a:t>
            </a:r>
            <a:r>
              <a:rPr sz="800" spc="-25" dirty="0">
                <a:latin typeface="Lucida Sans"/>
                <a:cs typeface="Lucida Sans"/>
              </a:rPr>
              <a:t>clinical </a:t>
            </a:r>
            <a:r>
              <a:rPr sz="800" spc="-40" dirty="0">
                <a:latin typeface="Lucida Sans"/>
                <a:cs typeface="Lucida Sans"/>
              </a:rPr>
              <a:t>management and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30" dirty="0">
                <a:latin typeface="Lucida Sans"/>
                <a:cs typeface="Lucida Sans"/>
              </a:rPr>
              <a:t>decision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25" dirty="0">
                <a:latin typeface="Lucida Sans"/>
                <a:cs typeface="Lucida Sans"/>
              </a:rPr>
              <a:t>test </a:t>
            </a:r>
            <a:r>
              <a:rPr sz="800" spc="-15" dirty="0">
                <a:latin typeface="Lucida Sans"/>
                <a:cs typeface="Lucida Sans"/>
              </a:rPr>
              <a:t>is </a:t>
            </a:r>
            <a:r>
              <a:rPr sz="800" spc="-35" dirty="0">
                <a:latin typeface="Lucida Sans"/>
                <a:cs typeface="Lucida Sans"/>
              </a:rPr>
              <a:t>made </a:t>
            </a:r>
            <a:r>
              <a:rPr sz="800" spc="-5" dirty="0">
                <a:latin typeface="Lucida Sans"/>
                <a:cs typeface="Lucida Sans"/>
              </a:rPr>
              <a:t>as </a:t>
            </a:r>
            <a:r>
              <a:rPr sz="800" spc="-10" dirty="0">
                <a:latin typeface="Lucida Sans"/>
                <a:cs typeface="Lucida Sans"/>
              </a:rPr>
              <a:t>a </a:t>
            </a:r>
            <a:r>
              <a:rPr sz="800" spc="-35" dirty="0">
                <a:latin typeface="Lucida Sans"/>
                <a:cs typeface="Lucida Sans"/>
              </a:rPr>
              <a:t>shared  </a:t>
            </a:r>
            <a:r>
              <a:rPr sz="800" spc="-30" dirty="0">
                <a:latin typeface="Lucida Sans"/>
                <a:cs typeface="Lucida Sans"/>
              </a:rPr>
              <a:t>decision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40" dirty="0">
                <a:latin typeface="Lucida Sans"/>
                <a:cs typeface="Lucida Sans"/>
              </a:rPr>
              <a:t>child’s</a:t>
            </a:r>
            <a:r>
              <a:rPr sz="800" spc="-120" dirty="0">
                <a:latin typeface="Lucida Sans"/>
                <a:cs typeface="Lucida Sans"/>
              </a:rPr>
              <a:t> </a:t>
            </a:r>
            <a:r>
              <a:rPr sz="800" spc="-25" dirty="0">
                <a:latin typeface="Lucida Sans"/>
                <a:cs typeface="Lucida Sans"/>
              </a:rPr>
              <a:t>carers.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9057" y="1151406"/>
            <a:ext cx="3603471" cy="144911"/>
          </a:xfrm>
          <a:prstGeom prst="rect">
            <a:avLst/>
          </a:prstGeom>
          <a:solidFill>
            <a:srgbClr val="00B2A9"/>
          </a:solidFill>
        </p:spPr>
        <p:txBody>
          <a:bodyPr vert="horz" wrap="square" lIns="0" tIns="21590" rIns="0" bIns="0" rtlCol="0">
            <a:spAutoFit/>
          </a:bodyPr>
          <a:lstStyle/>
          <a:p>
            <a:pPr marL="575310">
              <a:lnSpc>
                <a:spcPct val="100000"/>
              </a:lnSpc>
              <a:spcBef>
                <a:spcPts val="170"/>
              </a:spcBef>
            </a:pPr>
            <a:r>
              <a:rPr sz="800" b="1" spc="-30" dirty="0">
                <a:solidFill>
                  <a:srgbClr val="FFFFFF"/>
                </a:solidFill>
                <a:latin typeface="Gill Sans MT"/>
                <a:cs typeface="Gill Sans MT"/>
              </a:rPr>
              <a:t>Children with Symptoms </a:t>
            </a:r>
            <a:r>
              <a:rPr sz="800" b="1" spc="-15" dirty="0">
                <a:solidFill>
                  <a:srgbClr val="FFFFFF"/>
                </a:solidFill>
                <a:latin typeface="Gill Sans MT"/>
                <a:cs typeface="Gill Sans MT"/>
              </a:rPr>
              <a:t>Consistent </a:t>
            </a:r>
            <a:r>
              <a:rPr sz="800" b="1" spc="-30" dirty="0">
                <a:solidFill>
                  <a:srgbClr val="FFFFFF"/>
                </a:solidFill>
                <a:latin typeface="Gill Sans MT"/>
                <a:cs typeface="Gill Sans MT"/>
              </a:rPr>
              <a:t>with</a:t>
            </a:r>
            <a:r>
              <a:rPr sz="800" b="1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800" b="1" spc="-40" dirty="0">
                <a:solidFill>
                  <a:srgbClr val="FFFFFF"/>
                </a:solidFill>
                <a:latin typeface="Gill Sans MT"/>
                <a:cs typeface="Gill Sans MT"/>
              </a:rPr>
              <a:t>HTLV-1</a:t>
            </a:r>
            <a:endParaRPr sz="800" dirty="0">
              <a:latin typeface="Gill Sans MT"/>
              <a:cs typeface="Gill Sans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9371" y="2767474"/>
            <a:ext cx="3625778" cy="1075231"/>
          </a:xfrm>
          <a:prstGeom prst="rect">
            <a:avLst/>
          </a:prstGeom>
          <a:solidFill>
            <a:srgbClr val="00B2A9">
              <a:alpha val="14898"/>
            </a:srgbClr>
          </a:solidFill>
        </p:spPr>
        <p:txBody>
          <a:bodyPr vert="horz" wrap="square" lIns="0" tIns="87630" rIns="0" bIns="0" rtlCol="0">
            <a:spAutoFit/>
          </a:bodyPr>
          <a:lstStyle/>
          <a:p>
            <a:pPr marL="107950" marR="144145">
              <a:lnSpc>
                <a:spcPct val="116100"/>
              </a:lnSpc>
              <a:spcBef>
                <a:spcPts val="690"/>
              </a:spcBef>
            </a:pPr>
            <a:r>
              <a:rPr sz="800" spc="-35" dirty="0">
                <a:latin typeface="Lucida Sans"/>
                <a:cs typeface="Lucida Sans"/>
              </a:rPr>
              <a:t>Recommend testing </a:t>
            </a:r>
            <a:r>
              <a:rPr sz="800" spc="-40" dirty="0">
                <a:latin typeface="Lucida Sans"/>
                <a:cs typeface="Lucida Sans"/>
              </a:rPr>
              <a:t>for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30" dirty="0">
                <a:latin typeface="Lucida Sans"/>
                <a:cs typeface="Lucida Sans"/>
              </a:rPr>
              <a:t>all </a:t>
            </a:r>
            <a:r>
              <a:rPr sz="800" spc="-40" dirty="0">
                <a:latin typeface="Lucida Sans"/>
                <a:cs typeface="Lucida Sans"/>
              </a:rPr>
              <a:t>Aboriginal people who </a:t>
            </a:r>
            <a:r>
              <a:rPr sz="800" spc="-30" dirty="0">
                <a:latin typeface="Lucida Sans"/>
                <a:cs typeface="Lucida Sans"/>
              </a:rPr>
              <a:t>are </a:t>
            </a:r>
            <a:r>
              <a:rPr sz="800" spc="-40" dirty="0">
                <a:latin typeface="Lucida Sans"/>
                <a:cs typeface="Lucida Sans"/>
              </a:rPr>
              <a:t>living  </a:t>
            </a:r>
            <a:r>
              <a:rPr sz="800" spc="-65" dirty="0">
                <a:latin typeface="Lucida Sans"/>
                <a:cs typeface="Lucida Sans"/>
              </a:rPr>
              <a:t>in, </a:t>
            </a:r>
            <a:r>
              <a:rPr sz="800" spc="-45" dirty="0">
                <a:latin typeface="Lucida Sans"/>
                <a:cs typeface="Lucida Sans"/>
              </a:rPr>
              <a:t>or </a:t>
            </a:r>
            <a:r>
              <a:rPr sz="800" spc="-35" dirty="0">
                <a:latin typeface="Lucida Sans"/>
                <a:cs typeface="Lucida Sans"/>
              </a:rPr>
              <a:t>were </a:t>
            </a:r>
            <a:r>
              <a:rPr sz="800" spc="-50" dirty="0">
                <a:latin typeface="Lucida Sans"/>
                <a:cs typeface="Lucida Sans"/>
              </a:rPr>
              <a:t>born </a:t>
            </a:r>
            <a:r>
              <a:rPr sz="800" spc="-65" dirty="0">
                <a:latin typeface="Lucida Sans"/>
                <a:cs typeface="Lucida Sans"/>
              </a:rPr>
              <a:t>in, </a:t>
            </a:r>
            <a:r>
              <a:rPr sz="800" spc="-50" dirty="0">
                <a:latin typeface="Lucida Sans"/>
                <a:cs typeface="Lucida Sans"/>
              </a:rPr>
              <a:t>high </a:t>
            </a:r>
            <a:r>
              <a:rPr sz="800" spc="-30" dirty="0">
                <a:latin typeface="Lucida Sans"/>
                <a:cs typeface="Lucida Sans"/>
              </a:rPr>
              <a:t>prevalence </a:t>
            </a:r>
            <a:r>
              <a:rPr sz="800" spc="-35" dirty="0">
                <a:latin typeface="Lucida Sans"/>
                <a:cs typeface="Lucida Sans"/>
              </a:rPr>
              <a:t>communities </a:t>
            </a:r>
            <a:r>
              <a:rPr sz="800" spc="-40" dirty="0">
                <a:latin typeface="Lucida Sans"/>
                <a:cs typeface="Lucida Sans"/>
              </a:rPr>
              <a:t>with </a:t>
            </a:r>
            <a:r>
              <a:rPr sz="800" spc="-25" dirty="0">
                <a:latin typeface="Lucida Sans"/>
                <a:cs typeface="Lucida Sans"/>
              </a:rPr>
              <a:t>clinical </a:t>
            </a:r>
            <a:r>
              <a:rPr sz="800" spc="-40" dirty="0">
                <a:latin typeface="Lucida Sans"/>
                <a:cs typeface="Lucida Sans"/>
              </a:rPr>
              <a:t>findings  </a:t>
            </a:r>
            <a:r>
              <a:rPr sz="800" spc="-30" dirty="0">
                <a:latin typeface="Lucida Sans"/>
                <a:cs typeface="Lucida Sans"/>
              </a:rPr>
              <a:t>suggestive </a:t>
            </a:r>
            <a:r>
              <a:rPr sz="800" spc="-25" dirty="0">
                <a:latin typeface="Lucida Sans"/>
                <a:cs typeface="Lucida Sans"/>
              </a:rPr>
              <a:t>of </a:t>
            </a:r>
            <a:r>
              <a:rPr sz="800" spc="-35" dirty="0">
                <a:latin typeface="Lucida Sans"/>
                <a:cs typeface="Lucida Sans"/>
              </a:rPr>
              <a:t>ATLL, </a:t>
            </a:r>
            <a:r>
              <a:rPr sz="800" spc="-20" dirty="0">
                <a:latin typeface="Lucida Sans"/>
                <a:cs typeface="Lucida Sans"/>
              </a:rPr>
              <a:t>HAM/TSP, </a:t>
            </a:r>
            <a:r>
              <a:rPr sz="800" spc="-30" dirty="0">
                <a:latin typeface="Lucida Sans"/>
                <a:cs typeface="Lucida Sans"/>
              </a:rPr>
              <a:t>infective </a:t>
            </a:r>
            <a:r>
              <a:rPr sz="800" spc="-35" dirty="0">
                <a:latin typeface="Lucida Sans"/>
                <a:cs typeface="Lucida Sans"/>
              </a:rPr>
              <a:t>dermatitis </a:t>
            </a:r>
            <a:r>
              <a:rPr sz="800" spc="-45" dirty="0">
                <a:latin typeface="Lucida Sans"/>
                <a:cs typeface="Lucida Sans"/>
              </a:rPr>
              <a:t>or </a:t>
            </a:r>
            <a:r>
              <a:rPr sz="800" spc="-25" dirty="0">
                <a:latin typeface="Lucida Sans"/>
                <a:cs typeface="Lucida Sans"/>
              </a:rPr>
              <a:t>HTLV-  </a:t>
            </a:r>
            <a:r>
              <a:rPr sz="800" spc="-20" dirty="0">
                <a:latin typeface="Lucida Sans"/>
                <a:cs typeface="Lucida Sans"/>
              </a:rPr>
              <a:t>associated </a:t>
            </a:r>
            <a:r>
              <a:rPr sz="800" spc="-35" dirty="0">
                <a:latin typeface="Lucida Sans"/>
                <a:cs typeface="Lucida Sans"/>
              </a:rPr>
              <a:t>uveitis. </a:t>
            </a:r>
            <a:r>
              <a:rPr sz="800" spc="-40" dirty="0">
                <a:latin typeface="Lucida Sans"/>
                <a:cs typeface="Lucida Sans"/>
              </a:rPr>
              <a:t>Consider </a:t>
            </a:r>
            <a:r>
              <a:rPr sz="800" spc="-35" dirty="0">
                <a:latin typeface="Lucida Sans"/>
                <a:cs typeface="Lucida Sans"/>
              </a:rPr>
              <a:t>testing </a:t>
            </a:r>
            <a:r>
              <a:rPr sz="800" spc="-40" dirty="0">
                <a:latin typeface="Lucida Sans"/>
                <a:cs typeface="Lucida Sans"/>
              </a:rPr>
              <a:t>for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45" dirty="0">
                <a:latin typeface="Lucida Sans"/>
                <a:cs typeface="Lucida Sans"/>
              </a:rPr>
              <a:t>in </a:t>
            </a:r>
            <a:r>
              <a:rPr sz="800" spc="-35" dirty="0">
                <a:latin typeface="Lucida Sans"/>
                <a:cs typeface="Lucida Sans"/>
              </a:rPr>
              <a:t>patients </a:t>
            </a:r>
            <a:r>
              <a:rPr sz="800" spc="-40" dirty="0">
                <a:latin typeface="Lucida Sans"/>
                <a:cs typeface="Lucida Sans"/>
              </a:rPr>
              <a:t>with  </a:t>
            </a:r>
            <a:r>
              <a:rPr sz="800" spc="-20" dirty="0">
                <a:latin typeface="Lucida Sans"/>
                <a:cs typeface="Lucida Sans"/>
              </a:rPr>
              <a:t>diseases </a:t>
            </a:r>
            <a:r>
              <a:rPr sz="800" spc="-35" dirty="0">
                <a:latin typeface="Lucida Sans"/>
                <a:cs typeface="Lucida Sans"/>
              </a:rPr>
              <a:t>possibly </a:t>
            </a:r>
            <a:r>
              <a:rPr sz="800" spc="-20" dirty="0">
                <a:latin typeface="Lucida Sans"/>
                <a:cs typeface="Lucida Sans"/>
              </a:rPr>
              <a:t>associated </a:t>
            </a:r>
            <a:r>
              <a:rPr sz="800" spc="-40" dirty="0">
                <a:latin typeface="Lucida Sans"/>
                <a:cs typeface="Lucida Sans"/>
              </a:rPr>
              <a:t>with HTLV-1, </a:t>
            </a:r>
            <a:r>
              <a:rPr sz="800" spc="-45" dirty="0">
                <a:latin typeface="Lucida Sans"/>
                <a:cs typeface="Lucida Sans"/>
              </a:rPr>
              <a:t>including </a:t>
            </a:r>
            <a:r>
              <a:rPr sz="800" spc="-35" dirty="0">
                <a:latin typeface="Lucida Sans"/>
                <a:cs typeface="Lucida Sans"/>
              </a:rPr>
              <a:t>crusted </a:t>
            </a:r>
            <a:r>
              <a:rPr sz="800" spc="-25" dirty="0">
                <a:latin typeface="Lucida Sans"/>
                <a:cs typeface="Lucida Sans"/>
              </a:rPr>
              <a:t>scabies,  </a:t>
            </a:r>
            <a:r>
              <a:rPr sz="800" spc="-30" dirty="0">
                <a:latin typeface="Lucida Sans"/>
                <a:cs typeface="Lucida Sans"/>
              </a:rPr>
              <a:t>bronchiectasis </a:t>
            </a:r>
            <a:r>
              <a:rPr sz="800" spc="-40" dirty="0">
                <a:latin typeface="Lucida Sans"/>
                <a:cs typeface="Lucida Sans"/>
              </a:rPr>
              <a:t>and tuberculosis, where </a:t>
            </a:r>
            <a:r>
              <a:rPr sz="800" spc="-50" dirty="0">
                <a:latin typeface="Lucida Sans"/>
                <a:cs typeface="Lucida Sans"/>
              </a:rPr>
              <a:t>knowing </a:t>
            </a:r>
            <a:r>
              <a:rPr sz="800" spc="-30" dirty="0">
                <a:latin typeface="Lucida Sans"/>
                <a:cs typeface="Lucida Sans"/>
              </a:rPr>
              <a:t>HTLV-1 </a:t>
            </a:r>
            <a:r>
              <a:rPr sz="800" spc="-25" dirty="0">
                <a:latin typeface="Lucida Sans"/>
                <a:cs typeface="Lucida Sans"/>
              </a:rPr>
              <a:t>status </a:t>
            </a:r>
            <a:r>
              <a:rPr sz="800" spc="-35" dirty="0">
                <a:latin typeface="Lucida Sans"/>
                <a:cs typeface="Lucida Sans"/>
              </a:rPr>
              <a:t>may  alter </a:t>
            </a:r>
            <a:r>
              <a:rPr sz="800" spc="-45" dirty="0">
                <a:latin typeface="Lucida Sans"/>
                <a:cs typeface="Lucida Sans"/>
              </a:rPr>
              <a:t>management, or </a:t>
            </a:r>
            <a:r>
              <a:rPr sz="800" spc="-40" dirty="0">
                <a:latin typeface="Lucida Sans"/>
                <a:cs typeface="Lucida Sans"/>
              </a:rPr>
              <a:t>where </a:t>
            </a:r>
            <a:r>
              <a:rPr sz="800" spc="-45" dirty="0">
                <a:latin typeface="Lucida Sans"/>
                <a:cs typeface="Lucida Sans"/>
              </a:rPr>
              <a:t>the </a:t>
            </a:r>
            <a:r>
              <a:rPr sz="800" spc="-40" dirty="0">
                <a:latin typeface="Lucida Sans"/>
                <a:cs typeface="Lucida Sans"/>
              </a:rPr>
              <a:t>person </a:t>
            </a:r>
            <a:r>
              <a:rPr sz="800" spc="-25" dirty="0">
                <a:latin typeface="Lucida Sans"/>
                <a:cs typeface="Lucida Sans"/>
              </a:rPr>
              <a:t>wishes </a:t>
            </a:r>
            <a:r>
              <a:rPr sz="800" spc="-40" dirty="0">
                <a:latin typeface="Lucida Sans"/>
                <a:cs typeface="Lucida Sans"/>
              </a:rPr>
              <a:t>to </a:t>
            </a:r>
            <a:r>
              <a:rPr sz="800" spc="-45" dirty="0">
                <a:latin typeface="Lucida Sans"/>
                <a:cs typeface="Lucida Sans"/>
              </a:rPr>
              <a:t>know their </a:t>
            </a:r>
            <a:r>
              <a:rPr sz="800" spc="-25" dirty="0">
                <a:latin typeface="Lucida Sans"/>
                <a:cs typeface="Lucida Sans"/>
              </a:rPr>
              <a:t>status </a:t>
            </a:r>
            <a:r>
              <a:rPr sz="800" spc="-40" dirty="0">
                <a:latin typeface="Lucida Sans"/>
                <a:cs typeface="Lucida Sans"/>
              </a:rPr>
              <a:t>to  prevent</a:t>
            </a:r>
            <a:r>
              <a:rPr sz="800" spc="-60" dirty="0">
                <a:latin typeface="Lucida Sans"/>
                <a:cs typeface="Lucida Sans"/>
              </a:rPr>
              <a:t> </a:t>
            </a:r>
            <a:r>
              <a:rPr sz="800" spc="-35" dirty="0">
                <a:latin typeface="Lucida Sans"/>
                <a:cs typeface="Lucida Sans"/>
              </a:rPr>
              <a:t>transmission.</a:t>
            </a:r>
            <a:endParaRPr sz="800" dirty="0">
              <a:latin typeface="Lucida Sans"/>
              <a:cs typeface="Lucida Sa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9056" y="2463545"/>
            <a:ext cx="3603472" cy="303929"/>
          </a:xfrm>
          <a:prstGeom prst="rect">
            <a:avLst/>
          </a:prstGeom>
          <a:solidFill>
            <a:srgbClr val="00B2A9"/>
          </a:solidFill>
        </p:spPr>
        <p:txBody>
          <a:bodyPr vert="horz" wrap="square" lIns="0" tIns="35560" rIns="0" bIns="0" rtlCol="0">
            <a:spAutoFit/>
          </a:bodyPr>
          <a:lstStyle/>
          <a:p>
            <a:pPr marL="1056005" marR="538480" indent="-507365">
              <a:lnSpc>
                <a:spcPct val="112500"/>
              </a:lnSpc>
              <a:spcBef>
                <a:spcPts val="280"/>
              </a:spcBef>
            </a:pPr>
            <a:r>
              <a:rPr sz="800" b="1" spc="-15" dirty="0">
                <a:solidFill>
                  <a:srgbClr val="FFFFFF"/>
                </a:solidFill>
                <a:latin typeface="Gill Sans MT"/>
                <a:cs typeface="Gill Sans MT"/>
              </a:rPr>
              <a:t>People Presenting </a:t>
            </a:r>
            <a:r>
              <a:rPr sz="800" b="1" spc="-30" dirty="0">
                <a:solidFill>
                  <a:srgbClr val="FFFFFF"/>
                </a:solidFill>
                <a:latin typeface="Gill Sans MT"/>
                <a:cs typeface="Gill Sans MT"/>
              </a:rPr>
              <a:t>with </a:t>
            </a:r>
            <a:r>
              <a:rPr sz="800" b="1" spc="-25" dirty="0">
                <a:solidFill>
                  <a:srgbClr val="FFFFFF"/>
                </a:solidFill>
                <a:latin typeface="Gill Sans MT"/>
                <a:cs typeface="Gill Sans MT"/>
              </a:rPr>
              <a:t>Symptoms </a:t>
            </a:r>
            <a:r>
              <a:rPr sz="800" b="1" spc="-15" dirty="0">
                <a:solidFill>
                  <a:srgbClr val="FFFFFF"/>
                </a:solidFill>
                <a:latin typeface="Gill Sans MT"/>
                <a:cs typeface="Gill Sans MT"/>
              </a:rPr>
              <a:t>Consistent </a:t>
            </a:r>
            <a:r>
              <a:rPr sz="800" b="1" spc="-30" dirty="0">
                <a:solidFill>
                  <a:srgbClr val="FFFFFF"/>
                </a:solidFill>
                <a:latin typeface="Gill Sans MT"/>
                <a:cs typeface="Gill Sans MT"/>
              </a:rPr>
              <a:t>with  </a:t>
            </a:r>
            <a:r>
              <a:rPr sz="800" b="1" spc="-40" dirty="0">
                <a:solidFill>
                  <a:srgbClr val="FFFFFF"/>
                </a:solidFill>
                <a:latin typeface="Gill Sans MT"/>
                <a:cs typeface="Gill Sans MT"/>
              </a:rPr>
              <a:t>HTLV-1 </a:t>
            </a:r>
            <a:r>
              <a:rPr sz="800" b="1" spc="-5" dirty="0">
                <a:solidFill>
                  <a:srgbClr val="FFFFFF"/>
                </a:solidFill>
                <a:latin typeface="Gill Sans MT"/>
                <a:cs typeface="Gill Sans MT"/>
              </a:rPr>
              <a:t>Associated</a:t>
            </a:r>
            <a:r>
              <a:rPr sz="800" b="1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800" b="1" dirty="0">
                <a:solidFill>
                  <a:srgbClr val="FFFFFF"/>
                </a:solidFill>
                <a:latin typeface="Gill Sans MT"/>
                <a:cs typeface="Gill Sans MT"/>
              </a:rPr>
              <a:t>Disease</a:t>
            </a:r>
            <a:endParaRPr sz="800" dirty="0">
              <a:latin typeface="Gill Sans MT"/>
              <a:cs typeface="Gill Sans M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787650"/>
            <a:ext cx="3672840" cy="277495"/>
          </a:xfrm>
          <a:custGeom>
            <a:avLst/>
            <a:gdLst/>
            <a:ahLst/>
            <a:cxnLst/>
            <a:rect l="l" t="t" r="r" b="b"/>
            <a:pathLst>
              <a:path w="3672840" h="277494">
                <a:moveTo>
                  <a:pt x="3533973" y="0"/>
                </a:moveTo>
                <a:lnTo>
                  <a:pt x="0" y="0"/>
                </a:lnTo>
                <a:lnTo>
                  <a:pt x="0" y="276998"/>
                </a:lnTo>
                <a:lnTo>
                  <a:pt x="3533973" y="276998"/>
                </a:lnTo>
                <a:lnTo>
                  <a:pt x="3672470" y="138501"/>
                </a:lnTo>
                <a:lnTo>
                  <a:pt x="3533973" y="0"/>
                </a:lnTo>
                <a:close/>
              </a:path>
            </a:pathLst>
          </a:custGeom>
          <a:solidFill>
            <a:srgbClr val="00B2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61584" y="807211"/>
            <a:ext cx="1626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4. </a:t>
            </a:r>
            <a:r>
              <a:rPr sz="1200" b="1" spc="-140" dirty="0">
                <a:solidFill>
                  <a:srgbClr val="FFFFFF"/>
                </a:solidFill>
                <a:latin typeface="Gill Sans MT"/>
                <a:cs typeface="Gill Sans MT"/>
              </a:rPr>
              <a:t>Who </a:t>
            </a:r>
            <a:r>
              <a:rPr sz="1200" b="1" spc="-65" dirty="0">
                <a:solidFill>
                  <a:srgbClr val="FFFFFF"/>
                </a:solidFill>
                <a:latin typeface="Gill Sans MT"/>
                <a:cs typeface="Gill Sans MT"/>
              </a:rPr>
              <a:t>to </a:t>
            </a:r>
            <a:r>
              <a:rPr sz="1200" b="1" spc="-35" dirty="0">
                <a:solidFill>
                  <a:srgbClr val="FFFFFF"/>
                </a:solidFill>
                <a:latin typeface="Gill Sans MT"/>
                <a:cs typeface="Gill Sans MT"/>
              </a:rPr>
              <a:t>Test</a:t>
            </a:r>
            <a:r>
              <a:rPr sz="1200" b="1" spc="-18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Gill Sans MT"/>
                <a:cs typeface="Gill Sans MT"/>
              </a:rPr>
              <a:t>(continued)</a:t>
            </a:r>
            <a:endParaRPr sz="900" dirty="0">
              <a:latin typeface="Gill Sans MT"/>
              <a:cs typeface="Gill Sans M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879067" y="2186050"/>
            <a:ext cx="5727065" cy="277495"/>
          </a:xfrm>
          <a:custGeom>
            <a:avLst/>
            <a:gdLst/>
            <a:ahLst/>
            <a:cxnLst/>
            <a:rect l="l" t="t" r="r" b="b"/>
            <a:pathLst>
              <a:path w="5727065" h="277494">
                <a:moveTo>
                  <a:pt x="5588306" y="0"/>
                </a:moveTo>
                <a:lnTo>
                  <a:pt x="0" y="0"/>
                </a:lnTo>
                <a:lnTo>
                  <a:pt x="0" y="276998"/>
                </a:lnTo>
                <a:lnTo>
                  <a:pt x="5588306" y="276998"/>
                </a:lnTo>
                <a:lnTo>
                  <a:pt x="5726803" y="138499"/>
                </a:lnTo>
                <a:lnTo>
                  <a:pt x="5588306" y="0"/>
                </a:lnTo>
                <a:close/>
              </a:path>
            </a:pathLst>
          </a:custGeom>
          <a:solidFill>
            <a:srgbClr val="CC61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988705" y="2242032"/>
            <a:ext cx="21062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AU"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7</a:t>
            </a:r>
            <a:r>
              <a:rPr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. </a:t>
            </a:r>
            <a:r>
              <a:rPr sz="1200" b="1" spc="-35" dirty="0">
                <a:solidFill>
                  <a:srgbClr val="FFFFFF"/>
                </a:solidFill>
                <a:latin typeface="Gill Sans MT"/>
                <a:cs typeface="Gill Sans MT"/>
              </a:rPr>
              <a:t>Prenatal </a:t>
            </a:r>
            <a:r>
              <a:rPr sz="1200" b="1" spc="-20" dirty="0">
                <a:solidFill>
                  <a:srgbClr val="FFFFFF"/>
                </a:solidFill>
                <a:latin typeface="Gill Sans MT"/>
                <a:cs typeface="Gill Sans MT"/>
              </a:rPr>
              <a:t>and Postnatal</a:t>
            </a:r>
            <a:r>
              <a:rPr sz="1200" b="1" spc="-18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200" b="1" spc="-65" dirty="0">
                <a:solidFill>
                  <a:srgbClr val="FFFFFF"/>
                </a:solidFill>
                <a:latin typeface="Gill Sans MT"/>
                <a:cs typeface="Gill Sans MT"/>
              </a:rPr>
              <a:t>Care</a:t>
            </a:r>
            <a:endParaRPr sz="1200" dirty="0">
              <a:latin typeface="Gill Sans MT"/>
              <a:cs typeface="Gill Sans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869541" y="756847"/>
            <a:ext cx="5698491" cy="277495"/>
          </a:xfrm>
          <a:custGeom>
            <a:avLst/>
            <a:gdLst/>
            <a:ahLst/>
            <a:cxnLst/>
            <a:rect l="l" t="t" r="r" b="b"/>
            <a:pathLst>
              <a:path w="3672840" h="277495">
                <a:moveTo>
                  <a:pt x="3533971" y="0"/>
                </a:moveTo>
                <a:lnTo>
                  <a:pt x="0" y="0"/>
                </a:lnTo>
                <a:lnTo>
                  <a:pt x="0" y="276998"/>
                </a:lnTo>
                <a:lnTo>
                  <a:pt x="3533971" y="276998"/>
                </a:lnTo>
                <a:lnTo>
                  <a:pt x="3672469" y="138501"/>
                </a:lnTo>
                <a:lnTo>
                  <a:pt x="3533971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998737" y="782495"/>
            <a:ext cx="17449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AU"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6</a:t>
            </a:r>
            <a:r>
              <a:rPr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. </a:t>
            </a:r>
            <a:r>
              <a:rPr sz="1200" b="1" spc="-30" dirty="0">
                <a:solidFill>
                  <a:srgbClr val="FFFFFF"/>
                </a:solidFill>
                <a:latin typeface="Gill Sans MT"/>
                <a:cs typeface="Gill Sans MT"/>
              </a:rPr>
              <a:t>Management </a:t>
            </a:r>
            <a:r>
              <a:rPr sz="1200" b="1" spc="-20" dirty="0">
                <a:solidFill>
                  <a:srgbClr val="FFFFFF"/>
                </a:solidFill>
                <a:latin typeface="Gill Sans MT"/>
                <a:cs typeface="Gill Sans MT"/>
              </a:rPr>
              <a:t>and</a:t>
            </a:r>
            <a:r>
              <a:rPr sz="1200" b="1" spc="-1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200" b="1" spc="-65" dirty="0">
                <a:solidFill>
                  <a:srgbClr val="FFFFFF"/>
                </a:solidFill>
                <a:latin typeface="Gill Sans MT"/>
                <a:cs typeface="Gill Sans MT"/>
              </a:rPr>
              <a:t>Care</a:t>
            </a:r>
            <a:endParaRPr sz="1200" dirty="0">
              <a:latin typeface="Gill Sans MT"/>
              <a:cs typeface="Gill Sans M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0" y="0"/>
            <a:ext cx="9906000" cy="671195"/>
          </a:xfrm>
          <a:custGeom>
            <a:avLst/>
            <a:gdLst/>
            <a:ahLst/>
            <a:cxnLst/>
            <a:rect l="l" t="t" r="r" b="b"/>
            <a:pathLst>
              <a:path w="9906000" h="671195">
                <a:moveTo>
                  <a:pt x="0" y="670670"/>
                </a:moveTo>
                <a:lnTo>
                  <a:pt x="0" y="0"/>
                </a:lnTo>
                <a:lnTo>
                  <a:pt x="9906000" y="0"/>
                </a:lnTo>
                <a:lnTo>
                  <a:pt x="9906000" y="670670"/>
                </a:lnTo>
                <a:lnTo>
                  <a:pt x="0" y="670670"/>
                </a:lnTo>
                <a:close/>
              </a:path>
            </a:pathLst>
          </a:custGeom>
          <a:solidFill>
            <a:srgbClr val="112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63947" y="160197"/>
            <a:ext cx="915099" cy="3855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964492" y="200659"/>
            <a:ext cx="3030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FFFFFF"/>
                </a:solidFill>
                <a:latin typeface="Gill Sans MT"/>
                <a:cs typeface="Gill Sans MT"/>
              </a:rPr>
              <a:t>DECISION </a:t>
            </a:r>
            <a:r>
              <a:rPr sz="1800" spc="-30" dirty="0">
                <a:solidFill>
                  <a:srgbClr val="FFFFFF"/>
                </a:solidFill>
                <a:latin typeface="Gill Sans MT"/>
                <a:cs typeface="Gill Sans MT"/>
              </a:rPr>
              <a:t>MAKING </a:t>
            </a:r>
            <a:r>
              <a:rPr sz="1800" spc="-55" dirty="0">
                <a:solidFill>
                  <a:srgbClr val="FFFFFF"/>
                </a:solidFill>
                <a:latin typeface="Gill Sans MT"/>
                <a:cs typeface="Gill Sans MT"/>
              </a:rPr>
              <a:t>IN</a:t>
            </a:r>
            <a:r>
              <a:rPr sz="1800" spc="-2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Gill Sans MT"/>
                <a:cs typeface="Gill Sans MT"/>
              </a:rPr>
              <a:t>HTLV-1</a:t>
            </a:r>
            <a:endParaRPr sz="180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8962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H</a:t>
            </a:r>
            <a:r>
              <a:rPr spc="-30" dirty="0"/>
              <a:t>T</a:t>
            </a:r>
            <a:r>
              <a:rPr spc="80" dirty="0"/>
              <a:t>L</a:t>
            </a:r>
            <a:r>
              <a:rPr spc="20" dirty="0"/>
              <a:t>V</a:t>
            </a:r>
            <a:r>
              <a:rPr spc="-90" dirty="0"/>
              <a:t>-</a:t>
            </a:r>
            <a:r>
              <a:rPr spc="130" dirty="0"/>
              <a:t>1</a:t>
            </a:r>
          </a:p>
        </p:txBody>
      </p:sp>
      <p:sp>
        <p:nvSpPr>
          <p:cNvPr id="26" name="object 26"/>
          <p:cNvSpPr/>
          <p:nvPr/>
        </p:nvSpPr>
        <p:spPr>
          <a:xfrm>
            <a:off x="149057" y="104186"/>
            <a:ext cx="1324669" cy="498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27222" y="215082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0" y="0"/>
                </a:moveTo>
                <a:lnTo>
                  <a:pt x="1" y="281583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18493" y="215082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0" y="0"/>
                </a:moveTo>
                <a:lnTo>
                  <a:pt x="1" y="281583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21930" y="0"/>
            <a:ext cx="2704292" cy="678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277C09D-ACF1-6B3B-8565-9DCB380AE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261073"/>
              </p:ext>
            </p:extLst>
          </p:nvPr>
        </p:nvGraphicFramePr>
        <p:xfrm>
          <a:off x="172480" y="4255705"/>
          <a:ext cx="3592669" cy="1878028"/>
        </p:xfrm>
        <a:graphic>
          <a:graphicData uri="http://schemas.openxmlformats.org/drawingml/2006/table">
            <a:tbl>
              <a:tblPr/>
              <a:tblGrid>
                <a:gridCol w="1200431">
                  <a:extLst>
                    <a:ext uri="{9D8B030D-6E8A-4147-A177-3AD203B41FA5}">
                      <a16:colId xmlns:a16="http://schemas.microsoft.com/office/drawing/2014/main" val="1155251359"/>
                    </a:ext>
                  </a:extLst>
                </a:gridCol>
                <a:gridCol w="593501">
                  <a:extLst>
                    <a:ext uri="{9D8B030D-6E8A-4147-A177-3AD203B41FA5}">
                      <a16:colId xmlns:a16="http://schemas.microsoft.com/office/drawing/2014/main" val="2355778338"/>
                    </a:ext>
                  </a:extLst>
                </a:gridCol>
                <a:gridCol w="816064">
                  <a:extLst>
                    <a:ext uri="{9D8B030D-6E8A-4147-A177-3AD203B41FA5}">
                      <a16:colId xmlns:a16="http://schemas.microsoft.com/office/drawing/2014/main" val="3586227464"/>
                    </a:ext>
                  </a:extLst>
                </a:gridCol>
                <a:gridCol w="982673">
                  <a:extLst>
                    <a:ext uri="{9D8B030D-6E8A-4147-A177-3AD203B41FA5}">
                      <a16:colId xmlns:a16="http://schemas.microsoft.com/office/drawing/2014/main" val="629900289"/>
                    </a:ext>
                  </a:extLst>
                </a:gridCol>
              </a:tblGrid>
              <a:tr h="223555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Testing purpose</a:t>
                      </a:r>
                      <a:r>
                        <a:rPr lang="en-AU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Proviral Load </a:t>
                      </a:r>
                      <a:r>
                        <a:rPr lang="en-AU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Pathology request text</a:t>
                      </a:r>
                      <a:r>
                        <a:rPr lang="en-AU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Samples for collection</a:t>
                      </a:r>
                      <a:r>
                        <a:rPr lang="en-AU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814210"/>
                  </a:ext>
                </a:extLst>
              </a:tr>
              <a:tr h="440012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Determine a diagnosis of HTLV-1 –</a:t>
                      </a:r>
                      <a:r>
                        <a:rPr lang="en-US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 not pregnant</a:t>
                      </a:r>
                      <a:r>
                        <a:rPr lang="en-AU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No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"HTLV-1 status"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1x EDTA (purple)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1x SST (gold)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420327"/>
                  </a:ext>
                </a:extLst>
              </a:tr>
              <a:tr h="373339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Determine a diagnosis of HTLV-1- </a:t>
                      </a:r>
                      <a:r>
                        <a:rPr lang="en-US" sz="800" b="1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pregnant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Yes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"HTLV-1 status + HTLV-1 proviral load" 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1x EDTA (purple)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1x SST (gold)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935620"/>
                  </a:ext>
                </a:extLst>
              </a:tr>
              <a:tr h="777740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Pregnant person, known HTLV-1 positive, requesting proviral load to inform decision making</a:t>
                      </a:r>
                      <a:endParaRPr lang="en-AU" sz="800" kern="1200" spc="-40" dirty="0">
                        <a:solidFill>
                          <a:schemeClr val="tx1"/>
                        </a:solidFill>
                        <a:latin typeface="Lucida Sans"/>
                        <a:ea typeface="+mn-ea"/>
                      </a:endParaRP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Yes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"HTLV-1 proviral load"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800"/>
                        </a:lnSpc>
                        <a:buNone/>
                      </a:pPr>
                      <a:r>
                        <a:rPr lang="en-US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1x EDTA (purple)</a:t>
                      </a:r>
                      <a:r>
                        <a:rPr lang="en-AU" sz="800" kern="1200" spc="-40" dirty="0">
                          <a:solidFill>
                            <a:schemeClr val="tx1"/>
                          </a:solidFill>
                          <a:latin typeface="Lucida Sans"/>
                          <a:ea typeface="+mn-ea"/>
                        </a:rPr>
                        <a:t> </a:t>
                      </a:r>
                    </a:p>
                  </a:txBody>
                  <a:tcPr marL="76138" marR="76138" marT="38069" marB="3806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310716"/>
                  </a:ext>
                </a:extLst>
              </a:tr>
            </a:tbl>
          </a:graphicData>
        </a:graphic>
      </p:graphicFrame>
      <p:sp>
        <p:nvSpPr>
          <p:cNvPr id="34" name="object 16">
            <a:extLst>
              <a:ext uri="{FF2B5EF4-FFF2-40B4-BE49-F238E27FC236}">
                <a16:creationId xmlns:a16="http://schemas.microsoft.com/office/drawing/2014/main" id="{0EDEE205-E662-2A43-ED00-5537BC04EACC}"/>
              </a:ext>
            </a:extLst>
          </p:cNvPr>
          <p:cNvSpPr/>
          <p:nvPr/>
        </p:nvSpPr>
        <p:spPr>
          <a:xfrm>
            <a:off x="0" y="3915026"/>
            <a:ext cx="3672840" cy="277495"/>
          </a:xfrm>
          <a:custGeom>
            <a:avLst/>
            <a:gdLst/>
            <a:ahLst/>
            <a:cxnLst/>
            <a:rect l="l" t="t" r="r" b="b"/>
            <a:pathLst>
              <a:path w="3672840" h="277494">
                <a:moveTo>
                  <a:pt x="3533973" y="0"/>
                </a:moveTo>
                <a:lnTo>
                  <a:pt x="0" y="0"/>
                </a:lnTo>
                <a:lnTo>
                  <a:pt x="0" y="276998"/>
                </a:lnTo>
                <a:lnTo>
                  <a:pt x="3533973" y="276998"/>
                </a:lnTo>
                <a:lnTo>
                  <a:pt x="3672470" y="138501"/>
                </a:lnTo>
                <a:lnTo>
                  <a:pt x="3533973" y="0"/>
                </a:lnTo>
                <a:close/>
              </a:path>
            </a:pathLst>
          </a:custGeom>
          <a:solidFill>
            <a:srgbClr val="95C7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21">
            <a:extLst>
              <a:ext uri="{FF2B5EF4-FFF2-40B4-BE49-F238E27FC236}">
                <a16:creationId xmlns:a16="http://schemas.microsoft.com/office/drawing/2014/main" id="{923C208E-F9D4-5F6D-295A-E2BA2A0E5D86}"/>
              </a:ext>
            </a:extLst>
          </p:cNvPr>
          <p:cNvSpPr txBox="1"/>
          <p:nvPr/>
        </p:nvSpPr>
        <p:spPr>
          <a:xfrm>
            <a:off x="250386" y="3937919"/>
            <a:ext cx="195941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FFFFFF"/>
                </a:solidFill>
                <a:latin typeface="Gill Sans MT"/>
                <a:cs typeface="Gill Sans MT"/>
              </a:rPr>
              <a:t>5. </a:t>
            </a:r>
            <a:r>
              <a:rPr lang="en-AU" sz="1200" b="1" spc="-30" dirty="0">
                <a:solidFill>
                  <a:srgbClr val="FFFFFF"/>
                </a:solidFill>
                <a:latin typeface="Gill Sans MT"/>
                <a:cs typeface="Gill Sans MT"/>
              </a:rPr>
              <a:t>How to Test for HTLV-1</a:t>
            </a:r>
            <a:endParaRPr sz="1200" dirty="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F0932EC06DE5408F6E405456C6C983" ma:contentTypeVersion="13" ma:contentTypeDescription="Create a new document." ma:contentTypeScope="" ma:versionID="ec922e362c881157dba3f0ecd6fbc01e">
  <xsd:schema xmlns:xsd="http://www.w3.org/2001/XMLSchema" xmlns:xs="http://www.w3.org/2001/XMLSchema" xmlns:p="http://schemas.microsoft.com/office/2006/metadata/properties" xmlns:ns2="2ce78cd0-eb31-45dd-8054-e1c019219d42" xmlns:ns3="3f292df1-32b4-4e11-929b-4da33af2fa6c" targetNamespace="http://schemas.microsoft.com/office/2006/metadata/properties" ma:root="true" ma:fieldsID="5a40c896213ee48d72eee99eed42683a" ns2:_="" ns3:_="">
    <xsd:import namespace="2ce78cd0-eb31-45dd-8054-e1c019219d42"/>
    <xsd:import namespace="3f292df1-32b4-4e11-929b-4da33af2fa6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e78cd0-eb31-45dd-8054-e1c019219d4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68341f2d-bbf9-4513-a15f-30490290cb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292df1-32b4-4e11-929b-4da33af2fa6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e6b01ca-1587-47b1-981f-1982709884b0}" ma:internalName="TaxCatchAll" ma:showField="CatchAllData" ma:web="3f292df1-32b4-4e11-929b-4da33af2fa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292df1-32b4-4e11-929b-4da33af2fa6c" xsi:nil="true"/>
    <lcf76f155ced4ddcb4097134ff3c332f xmlns="2ce78cd0-eb31-45dd-8054-e1c019219d4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15F803E-B6B9-4603-848B-C38F4D09A8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ABDD1F-1C0E-47C2-BE6E-282501E33E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e78cd0-eb31-45dd-8054-e1c019219d42"/>
    <ds:schemaRef ds:uri="3f292df1-32b4-4e11-929b-4da33af2fa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C76650-3349-46F6-B087-CCA25AFD4BA2}">
  <ds:schemaRefs>
    <ds:schemaRef ds:uri="http://schemas.microsoft.com/office/2006/metadata/properties"/>
    <ds:schemaRef ds:uri="http://schemas.microsoft.com/office/infopath/2007/PartnerControls"/>
    <ds:schemaRef ds:uri="3f292df1-32b4-4e11-929b-4da33af2fa6c"/>
    <ds:schemaRef ds:uri="2ce78cd0-eb31-45dd-8054-e1c019219d4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1539</Words>
  <Application>Microsoft Office PowerPoint</Application>
  <PresentationFormat>A4 Paper (210x297 mm)</PresentationFormat>
  <Paragraphs>80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HTLV-1</vt:lpstr>
      <vt:lpstr>HTLV-1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Jessica Michaels</cp:lastModifiedBy>
  <cp:revision>3</cp:revision>
  <dcterms:created xsi:type="dcterms:W3CDTF">2026-08-03T02:51:25Z</dcterms:created>
  <dcterms:modified xsi:type="dcterms:W3CDTF">2026-08-17T22:26:57Z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2025-03-18T00:00:00Z</vt:filetime>
  </property>
  <property fmtid="{D5CDD505-2E9C-101B-9397-08002B2CF9AE}" pid="3" name="LastSaved">
    <vt:filetime>2026-08-03T00:00:00Z</vt:filetime>
  </property>
  <property fmtid="{D5CDD505-2E9C-101B-9397-08002B2CF9AE}" pid="4" name="ContentTypeId">
    <vt:lpwstr>0x01010035F0932EC06DE5408F6E405456C6C983</vt:lpwstr>
  </property>
</Properties>
</file>